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1"/>
  </p:notesMasterIdLst>
  <p:handoutMasterIdLst>
    <p:handoutMasterId r:id="rId32"/>
  </p:handoutMasterIdLst>
  <p:sldIdLst>
    <p:sldId id="1385" r:id="rId2"/>
    <p:sldId id="965" r:id="rId3"/>
    <p:sldId id="760" r:id="rId4"/>
    <p:sldId id="761" r:id="rId5"/>
    <p:sldId id="762" r:id="rId6"/>
    <p:sldId id="763" r:id="rId7"/>
    <p:sldId id="764" r:id="rId8"/>
    <p:sldId id="765" r:id="rId9"/>
    <p:sldId id="766" r:id="rId10"/>
    <p:sldId id="767" r:id="rId11"/>
    <p:sldId id="768" r:id="rId12"/>
    <p:sldId id="769" r:id="rId13"/>
    <p:sldId id="770" r:id="rId14"/>
    <p:sldId id="771" r:id="rId15"/>
    <p:sldId id="772" r:id="rId16"/>
    <p:sldId id="1240" r:id="rId17"/>
    <p:sldId id="1241" r:id="rId18"/>
    <p:sldId id="1242" r:id="rId19"/>
    <p:sldId id="1239" r:id="rId20"/>
    <p:sldId id="773" r:id="rId21"/>
    <p:sldId id="774" r:id="rId22"/>
    <p:sldId id="1243" r:id="rId23"/>
    <p:sldId id="1263" r:id="rId24"/>
    <p:sldId id="1315" r:id="rId25"/>
    <p:sldId id="1314" r:id="rId26"/>
    <p:sldId id="1317" r:id="rId27"/>
    <p:sldId id="1323" r:id="rId28"/>
    <p:sldId id="1383" r:id="rId29"/>
    <p:sldId id="1384" r:id="rId30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00"/>
    <a:srgbClr val="FF99FF"/>
    <a:srgbClr val="CCCCFF"/>
    <a:srgbClr val="9999FF"/>
    <a:srgbClr val="FFFF99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78136" autoAdjust="0"/>
  </p:normalViewPr>
  <p:slideViewPr>
    <p:cSldViewPr>
      <p:cViewPr>
        <p:scale>
          <a:sx n="75" d="100"/>
          <a:sy n="75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t" anchorCtr="0" compatLnSpc="1">
            <a:prstTxWarp prst="textNoShape">
              <a:avLst/>
            </a:prstTxWarp>
          </a:bodyPr>
          <a:lstStyle>
            <a:lvl1pPr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779" y="0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t" anchorCtr="0" compatLnSpc="1">
            <a:prstTxWarp prst="textNoShape">
              <a:avLst/>
            </a:prstTxWarp>
          </a:bodyPr>
          <a:lstStyle>
            <a:lvl1pPr algn="r"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023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b" anchorCtr="0" compatLnSpc="1">
            <a:prstTxWarp prst="textNoShape">
              <a:avLst/>
            </a:prstTxWarp>
          </a:bodyPr>
          <a:lstStyle>
            <a:lvl1pPr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779" y="9720023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b" anchorCtr="0" compatLnSpc="1">
            <a:prstTxWarp prst="textNoShape">
              <a:avLst/>
            </a:prstTxWarp>
          </a:bodyPr>
          <a:lstStyle>
            <a:lvl1pPr algn="r"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B31FDC-105F-4148-BAE9-7759CF2757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130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t" anchorCtr="0" compatLnSpc="1">
            <a:prstTxWarp prst="textNoShape">
              <a:avLst/>
            </a:prstTxWarp>
          </a:bodyPr>
          <a:lstStyle>
            <a:lvl1pPr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779" y="0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t" anchorCtr="0" compatLnSpc="1">
            <a:prstTxWarp prst="textNoShape">
              <a:avLst/>
            </a:prstTxWarp>
          </a:bodyPr>
          <a:lstStyle>
            <a:lvl1pPr algn="r"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3588"/>
            <a:ext cx="5122862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35" y="4861646"/>
            <a:ext cx="5680431" cy="46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023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b" anchorCtr="0" compatLnSpc="1">
            <a:prstTxWarp prst="textNoShape">
              <a:avLst/>
            </a:prstTxWarp>
          </a:bodyPr>
          <a:lstStyle>
            <a:lvl1pPr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3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779" y="9720023"/>
            <a:ext cx="3075867" cy="5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4" tIns="47843" rIns="95684" bIns="47843" numCol="1" anchor="b" anchorCtr="0" compatLnSpc="1">
            <a:prstTxWarp prst="textNoShape">
              <a:avLst/>
            </a:prstTxWarp>
          </a:bodyPr>
          <a:lstStyle>
            <a:lvl1pPr algn="r" defTabSz="95743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53F37EE-AF30-426B-9D23-BEC94AAA5AE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504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073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68285" indent="-295494" defTabSz="957073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81976" indent="-236395" defTabSz="957073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54767" indent="-236395" defTabSz="957073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127557" indent="-236395" defTabSz="957073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600348" indent="-236395" defTabSz="957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3073138" indent="-236395" defTabSz="957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545929" indent="-236395" defTabSz="957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4018719" indent="-236395" defTabSz="957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4E969EEB-85D0-4592-A664-F3A5BA35CB1E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54" y="234"/>
              <a:ext cx="1875" cy="3625"/>
              <a:chOff x="2991" y="767"/>
              <a:chExt cx="1875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0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19" y="1785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0" y="96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25" y="2190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1" y="2330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21" y="65"/>
              <a:ext cx="356" cy="608"/>
              <a:chOff x="174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5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810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93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87"/>
              <a:ext cx="500" cy="500"/>
              <a:chOff x="1727" y="88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90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17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20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2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5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47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547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F4E7-D661-491F-A37E-2A50A9636F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826745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8D80-1A10-47C6-958C-C5B1DB9425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953519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D323-0821-4443-8699-6AE0962FB2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9727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A585-0DDD-4B1D-A888-54CC50DEE7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717130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F581-CA69-48DB-9E6A-56E14D78C9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3338889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0475-9A16-4E37-B64F-ECA3224C62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404638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ACF2-3766-4F88-8E6D-6078CD3D2AA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0670385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A6DD-1017-43FB-B333-A5C823C8C4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92611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4A9D4-FEBF-41A7-BDE4-225D95E3B7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567277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25EF-F907-41E8-A8AE-DFDBCC1ACF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843079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1CBF-15DB-429F-B5DE-31DBA9D6F5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3435611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53BD-65D3-4562-8C95-C57814A6C4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3126981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468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468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5468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468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468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5468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5468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68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4683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3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468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468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68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5468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68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46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46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46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46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3911CD-7474-4561-8C93-B3C4A296B9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ransition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cad.go.th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47650" y="2835275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66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การบันทึกบัญชีของสหกรณ์</a:t>
            </a:r>
            <a:endParaRPr lang="th-TH" sz="6600" b="1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>
              <a:defRPr/>
            </a:pPr>
            <a:endParaRPr lang="th-TH" dirty="0"/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3021013" y="5924550"/>
            <a:ext cx="60721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โครงการสร้างความเข้มแข็งให้สหกรณ์จัดทำบัญชีและงบการเงินได้</a:t>
            </a:r>
          </a:p>
          <a:p>
            <a:pPr algn="ctr" eaLnBrk="1" hangingPunct="1"/>
            <a:r>
              <a:rPr lang="th-TH" sz="2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หลักสูตร การจัดทำบัญชีของสหกรณ์ขั้นพื้นฐาน</a:t>
            </a:r>
            <a:endParaRPr lang="th-TH" sz="2400" b="1">
              <a:solidFill>
                <a:srgbClr val="000000"/>
              </a:solidFill>
            </a:endParaRPr>
          </a:p>
        </p:txBody>
      </p:sp>
      <p:grpSp>
        <p:nvGrpSpPr>
          <p:cNvPr id="6148" name="กลุ่ม 9"/>
          <p:cNvGrpSpPr>
            <a:grpSpLocks/>
          </p:cNvGrpSpPr>
          <p:nvPr/>
        </p:nvGrpSpPr>
        <p:grpSpPr bwMode="auto">
          <a:xfrm>
            <a:off x="139700" y="66675"/>
            <a:ext cx="4314825" cy="1428750"/>
            <a:chOff x="139700" y="66652"/>
            <a:chExt cx="4314824" cy="1428736"/>
          </a:xfrm>
        </p:grpSpPr>
        <p:grpSp>
          <p:nvGrpSpPr>
            <p:cNvPr id="6149" name="Group 8"/>
            <p:cNvGrpSpPr>
              <a:grpSpLocks/>
            </p:cNvGrpSpPr>
            <p:nvPr/>
          </p:nvGrpSpPr>
          <p:grpSpPr bwMode="auto">
            <a:xfrm>
              <a:off x="139700" y="66652"/>
              <a:ext cx="1527236" cy="1428736"/>
              <a:chOff x="5868144" y="2060848"/>
              <a:chExt cx="2808312" cy="2808312"/>
            </a:xfrm>
          </p:grpSpPr>
          <p:sp>
            <p:nvSpPr>
              <p:cNvPr id="9" name="Oval 21"/>
              <p:cNvSpPr/>
              <p:nvPr/>
            </p:nvSpPr>
            <p:spPr>
              <a:xfrm>
                <a:off x="5868144" y="2060848"/>
                <a:ext cx="2808312" cy="28083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10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5403" y="2276153"/>
                <a:ext cx="2314867" cy="230593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6150" name="Picture 4" descr="กรมตรวจบัญชีสหกรณ์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/>
            <a:stretch>
              <a:fillRect/>
            </a:stretch>
          </p:blipFill>
          <p:spPr bwMode="auto">
            <a:xfrm>
              <a:off x="1525566" y="239690"/>
              <a:ext cx="2928958" cy="95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4897437" cy="7318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2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บันทึกตาม</a:t>
            </a:r>
            <a:r>
              <a:rPr lang="th-TH" sz="4200" b="1" dirty="0">
                <a:latin typeface="Angsana New" pitchFamily="18" charset="-34"/>
                <a:cs typeface="IrisUPC" pitchFamily="34" charset="-34"/>
              </a:rPr>
              <a:t>  </a:t>
            </a:r>
            <a:r>
              <a:rPr lang="th-TH" sz="42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หลักการบัญชีคู่</a:t>
            </a:r>
            <a:r>
              <a:rPr lang="th-TH" sz="4200" b="1" dirty="0">
                <a:solidFill>
                  <a:srgbClr val="000000"/>
                </a:solidFill>
                <a:latin typeface="Angsana New" pitchFamily="18" charset="-34"/>
                <a:cs typeface="DilleniaUPC" pitchFamily="18" charset="-34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7188" y="5013325"/>
            <a:ext cx="1622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ด้านซ้าย</a:t>
            </a:r>
            <a:r>
              <a:rPr lang="th-TH" sz="4400" b="1">
                <a:solidFill>
                  <a:schemeClr val="bg2"/>
                </a:solidFill>
                <a:latin typeface="Angsana New" pitchFamily="18" charset="-34"/>
                <a:cs typeface="DilleniaUPC" pitchFamily="18" charset="-34"/>
              </a:rPr>
              <a:t> </a:t>
            </a:r>
            <a:r>
              <a:rPr lang="th-TH" sz="4400" b="1">
                <a:solidFill>
                  <a:srgbClr val="00FF00"/>
                </a:solidFill>
                <a:latin typeface="Angsana New" pitchFamily="18" charset="-34"/>
                <a:cs typeface="DilleniaUPC" pitchFamily="18" charset="-34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58063" y="4941888"/>
            <a:ext cx="1571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ด้านขวา</a:t>
            </a:r>
            <a:r>
              <a:rPr lang="th-TH" sz="4400" b="1">
                <a:solidFill>
                  <a:srgbClr val="FF6600"/>
                </a:solidFill>
                <a:latin typeface="Angsana New" pitchFamily="18" charset="-34"/>
                <a:cs typeface="DilleniaUPC" pitchFamily="18" charset="-34"/>
              </a:rPr>
              <a:t> </a:t>
            </a:r>
            <a:r>
              <a:rPr lang="th-TH" sz="4400" b="1">
                <a:solidFill>
                  <a:srgbClr val="FF3300"/>
                </a:solidFill>
                <a:latin typeface="Angsana New" pitchFamily="18" charset="-34"/>
                <a:cs typeface="DilleniaUPC" pitchFamily="18" charset="-34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1993900"/>
            <a:ext cx="7818437" cy="19383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 dirty="0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คือ  รายการเงินที่เกิดขึ้นจะ</a:t>
            </a:r>
            <a:r>
              <a:rPr lang="th-TH" sz="4000" b="1" dirty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ต้องลงบัญชี  2  ด้าน </a:t>
            </a:r>
            <a:r>
              <a:rPr lang="th-TH" sz="4000" b="1" dirty="0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เรียกว่า </a:t>
            </a:r>
            <a:r>
              <a:rPr lang="th-TH" sz="4000" b="1" dirty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ด้านเดบิต ด้านเครดิต </a:t>
            </a:r>
            <a:r>
              <a:rPr lang="th-TH" sz="4000" b="1" dirty="0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โดยจำนวนเงินรวมด้านเดบิตต้องเท่ากับด้านเครดิตเสมอ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173288" y="4957763"/>
            <a:ext cx="1285875" cy="833437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6000" b="1">
                <a:solidFill>
                  <a:srgbClr val="000000"/>
                </a:solidFill>
                <a:latin typeface="Angsana New" pitchFamily="18" charset="-34"/>
                <a:cs typeface="DilleniaUPC" pitchFamily="18" charset="-34"/>
              </a:rPr>
              <a:t>เดบิต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678488" y="4805363"/>
            <a:ext cx="1524000" cy="1016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6000" b="1">
                <a:solidFill>
                  <a:srgbClr val="000000"/>
                </a:solidFill>
                <a:latin typeface="Angsana New" pitchFamily="18" charset="-34"/>
                <a:cs typeface="DilleniaUPC" pitchFamily="18" charset="-34"/>
              </a:rPr>
              <a:t>เครดิต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258888" y="4652963"/>
            <a:ext cx="6934200" cy="762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687888" y="4652963"/>
            <a:ext cx="76200" cy="19050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39750" y="333375"/>
            <a:ext cx="42465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5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หลักการบันทึกบัญชี</a:t>
            </a:r>
            <a:endParaRPr lang="th-TH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18A9E9D8-BAB6-4605-B92A-E94C8C10EADE}" type="slidenum">
              <a:rPr lang="en-US" smtClean="0"/>
              <a:pPr eaLnBrk="1" hangingPunct="1"/>
              <a:t>10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050" y="2451100"/>
            <a:ext cx="1328738" cy="1425575"/>
            <a:chOff x="1325" y="738"/>
            <a:chExt cx="837" cy="898"/>
          </a:xfrm>
        </p:grpSpPr>
        <p:sp>
          <p:nvSpPr>
            <p:cNvPr id="14349" name="Text Box 3"/>
            <p:cNvSpPr txBox="1">
              <a:spLocks noChangeArrowheads="1"/>
            </p:cNvSpPr>
            <p:nvPr/>
          </p:nvSpPr>
          <p:spPr bwMode="auto">
            <a:xfrm>
              <a:off x="1488" y="738"/>
              <a:ext cx="6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เดบิต</a:t>
              </a:r>
            </a:p>
          </p:txBody>
        </p:sp>
        <p:sp>
          <p:nvSpPr>
            <p:cNvPr id="14350" name="Text Box 4"/>
            <p:cNvSpPr txBox="1">
              <a:spLocks noChangeArrowheads="1"/>
            </p:cNvSpPr>
            <p:nvPr/>
          </p:nvSpPr>
          <p:spPr bwMode="auto">
            <a:xfrm>
              <a:off x="1325" y="1190"/>
              <a:ext cx="83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  (เพิ่ม)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600700" y="2471738"/>
            <a:ext cx="1289050" cy="1425575"/>
            <a:chOff x="3528" y="738"/>
            <a:chExt cx="812" cy="898"/>
          </a:xfrm>
        </p:grpSpPr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3555" y="738"/>
              <a:ext cx="7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เครดิต</a:t>
              </a:r>
            </a:p>
          </p:txBody>
        </p:sp>
        <p:sp>
          <p:nvSpPr>
            <p:cNvPr id="14348" name="Text Box 7"/>
            <p:cNvSpPr txBox="1">
              <a:spLocks noChangeArrowheads="1"/>
            </p:cNvSpPr>
            <p:nvPr/>
          </p:nvSpPr>
          <p:spPr bwMode="auto">
            <a:xfrm>
              <a:off x="3528" y="1190"/>
              <a:ext cx="67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 (ลด)</a:t>
              </a:r>
            </a:p>
          </p:txBody>
        </p:sp>
      </p:grpSp>
      <p:sp>
        <p:nvSpPr>
          <p:cNvPr id="978952" name="Text Box 8"/>
          <p:cNvSpPr txBox="1">
            <a:spLocks noChangeArrowheads="1"/>
          </p:cNvSpPr>
          <p:nvPr/>
        </p:nvSpPr>
        <p:spPr bwMode="auto">
          <a:xfrm>
            <a:off x="1006475" y="4262438"/>
            <a:ext cx="3627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ยอดคงเหลือ 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“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 เดบิต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”</a:t>
            </a:r>
            <a:endParaRPr lang="th-TH" sz="4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1219200" y="1355725"/>
            <a:ext cx="6934200" cy="3455988"/>
            <a:chOff x="768" y="211"/>
            <a:chExt cx="4368" cy="1757"/>
          </a:xfrm>
        </p:grpSpPr>
        <p:grpSp>
          <p:nvGrpSpPr>
            <p:cNvPr id="14343" name="Group 10"/>
            <p:cNvGrpSpPr>
              <a:grpSpLocks/>
            </p:cNvGrpSpPr>
            <p:nvPr/>
          </p:nvGrpSpPr>
          <p:grpSpPr bwMode="auto">
            <a:xfrm>
              <a:off x="768" y="720"/>
              <a:ext cx="4368" cy="1248"/>
              <a:chOff x="768" y="720"/>
              <a:chExt cx="4368" cy="1248"/>
            </a:xfrm>
          </p:grpSpPr>
          <p:sp>
            <p:nvSpPr>
              <p:cNvPr id="14345" name="Rectangle 11"/>
              <p:cNvSpPr>
                <a:spLocks noChangeArrowheads="1"/>
              </p:cNvSpPr>
              <p:nvPr/>
            </p:nvSpPr>
            <p:spPr bwMode="auto">
              <a:xfrm>
                <a:off x="768" y="720"/>
                <a:ext cx="4368" cy="48"/>
              </a:xfrm>
              <a:prstGeom prst="rect">
                <a:avLst/>
              </a:prstGeom>
              <a:gradFill rotWithShape="0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6" name="Rectangle 12"/>
              <p:cNvSpPr>
                <a:spLocks noChangeArrowheads="1"/>
              </p:cNvSpPr>
              <p:nvPr/>
            </p:nvSpPr>
            <p:spPr bwMode="auto">
              <a:xfrm>
                <a:off x="2928" y="768"/>
                <a:ext cx="48" cy="1200"/>
              </a:xfrm>
              <a:prstGeom prst="rect">
                <a:avLst/>
              </a:prstGeom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4" name="Text Box 13"/>
            <p:cNvSpPr txBox="1">
              <a:spLocks noChangeArrowheads="1"/>
            </p:cNvSpPr>
            <p:nvPr/>
          </p:nvSpPr>
          <p:spPr bwMode="auto">
            <a:xfrm>
              <a:off x="1872" y="211"/>
              <a:ext cx="219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sz="5400" b="1">
                  <a:solidFill>
                    <a:srgbClr val="00FF00"/>
                  </a:solidFill>
                  <a:latin typeface="Angsana New" pitchFamily="18" charset="-34"/>
                </a:rPr>
                <a:t>  </a:t>
              </a:r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บัญชีสินทรัพย์</a:t>
              </a:r>
            </a:p>
          </p:txBody>
        </p:sp>
      </p:grpSp>
      <p:sp>
        <p:nvSpPr>
          <p:cNvPr id="14342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E563038E-A676-4C8C-91A3-6BB3593CFAA9}" type="slidenum">
              <a:rPr lang="en-US" smtClean="0"/>
              <a:pPr eaLnBrk="1" hangingPunct="1"/>
              <a:t>11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513" y="2492375"/>
            <a:ext cx="1622425" cy="1408113"/>
            <a:chOff x="1344" y="2857"/>
            <a:chExt cx="1022" cy="887"/>
          </a:xfrm>
        </p:grpSpPr>
        <p:sp>
          <p:nvSpPr>
            <p:cNvPr id="15373" name="Text Box 3"/>
            <p:cNvSpPr txBox="1">
              <a:spLocks noChangeArrowheads="1"/>
            </p:cNvSpPr>
            <p:nvPr/>
          </p:nvSpPr>
          <p:spPr bwMode="auto">
            <a:xfrm>
              <a:off x="1488" y="2857"/>
              <a:ext cx="7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เดบิต</a:t>
              </a:r>
            </a:p>
          </p:txBody>
        </p:sp>
        <p:sp>
          <p:nvSpPr>
            <p:cNvPr id="15374" name="Text Box 4"/>
            <p:cNvSpPr txBox="1">
              <a:spLocks noChangeArrowheads="1"/>
            </p:cNvSpPr>
            <p:nvPr/>
          </p:nvSpPr>
          <p:spPr bwMode="auto">
            <a:xfrm>
              <a:off x="1344" y="3302"/>
              <a:ext cx="102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solidFill>
                    <a:srgbClr val="FF3300"/>
                  </a:solidFill>
                  <a:latin typeface="Angsana New" pitchFamily="18" charset="-34"/>
                  <a:cs typeface="IrisUPC" pitchFamily="34" charset="-34"/>
                </a:rPr>
                <a:t>  </a:t>
              </a:r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(ลด)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92725" y="2492375"/>
            <a:ext cx="2286000" cy="1408113"/>
            <a:chOff x="3456" y="2857"/>
            <a:chExt cx="1440" cy="887"/>
          </a:xfrm>
        </p:grpSpPr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3692" y="2857"/>
              <a:ext cx="7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เครดิต</a:t>
              </a:r>
            </a:p>
          </p:txBody>
        </p:sp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3456" y="3302"/>
              <a:ext cx="144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latin typeface="Angsana New" pitchFamily="18" charset="-34"/>
                  <a:cs typeface="IrisUPC" pitchFamily="34" charset="-34"/>
                </a:rPr>
                <a:t>    </a:t>
              </a:r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(เพิ่ม)</a:t>
              </a:r>
            </a:p>
          </p:txBody>
        </p:sp>
      </p:grpSp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4914900" y="4144963"/>
            <a:ext cx="3800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ยอดคงเหลือ 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“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 เครดิต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”</a:t>
            </a:r>
            <a:endParaRPr lang="th-TH" sz="4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31913" y="1268413"/>
            <a:ext cx="6934200" cy="3433762"/>
            <a:chOff x="816" y="2336"/>
            <a:chExt cx="4368" cy="1744"/>
          </a:xfrm>
        </p:grpSpPr>
        <p:grpSp>
          <p:nvGrpSpPr>
            <p:cNvPr id="15367" name="Group 10"/>
            <p:cNvGrpSpPr>
              <a:grpSpLocks/>
            </p:cNvGrpSpPr>
            <p:nvPr/>
          </p:nvGrpSpPr>
          <p:grpSpPr bwMode="auto">
            <a:xfrm>
              <a:off x="816" y="2832"/>
              <a:ext cx="4368" cy="1248"/>
              <a:chOff x="816" y="2832"/>
              <a:chExt cx="4368" cy="1248"/>
            </a:xfrm>
          </p:grpSpPr>
          <p:sp>
            <p:nvSpPr>
              <p:cNvPr id="15369" name="Rectangle 11"/>
              <p:cNvSpPr>
                <a:spLocks noChangeArrowheads="1"/>
              </p:cNvSpPr>
              <p:nvPr/>
            </p:nvSpPr>
            <p:spPr bwMode="auto">
              <a:xfrm>
                <a:off x="816" y="2832"/>
                <a:ext cx="4368" cy="48"/>
              </a:xfrm>
              <a:prstGeom prst="rect">
                <a:avLst/>
              </a:prstGeom>
              <a:gradFill rotWithShape="0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2"/>
              <p:cNvSpPr>
                <a:spLocks noChangeArrowheads="1"/>
              </p:cNvSpPr>
              <p:nvPr/>
            </p:nvSpPr>
            <p:spPr bwMode="auto">
              <a:xfrm>
                <a:off x="2976" y="2880"/>
                <a:ext cx="48" cy="1200"/>
              </a:xfrm>
              <a:prstGeom prst="rect">
                <a:avLst/>
              </a:prstGeom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8" name="Text Box 13"/>
            <p:cNvSpPr txBox="1">
              <a:spLocks noChangeArrowheads="1"/>
            </p:cNvSpPr>
            <p:nvPr/>
          </p:nvSpPr>
          <p:spPr bwMode="auto">
            <a:xfrm>
              <a:off x="1958" y="2336"/>
              <a:ext cx="197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sz="5400" b="1">
                  <a:latin typeface="Angsana New" pitchFamily="18" charset="-34"/>
                </a:rPr>
                <a:t>   </a:t>
              </a:r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บัญชีหนี้สิน</a:t>
              </a:r>
            </a:p>
          </p:txBody>
        </p:sp>
      </p:grpSp>
      <p:sp>
        <p:nvSpPr>
          <p:cNvPr id="1536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6CBE98B3-D343-4A35-8D93-B0BCE626947F}" type="slidenum">
              <a:rPr lang="en-US" smtClean="0"/>
              <a:pPr eaLnBrk="1" hangingPunct="1"/>
              <a:t>12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613" y="2608263"/>
            <a:ext cx="2462212" cy="1266825"/>
            <a:chOff x="1329" y="690"/>
            <a:chExt cx="1551" cy="798"/>
          </a:xfrm>
        </p:grpSpPr>
        <p:sp>
          <p:nvSpPr>
            <p:cNvPr id="16396" name="Text Box 3"/>
            <p:cNvSpPr txBox="1">
              <a:spLocks noChangeArrowheads="1"/>
            </p:cNvSpPr>
            <p:nvPr/>
          </p:nvSpPr>
          <p:spPr bwMode="auto">
            <a:xfrm>
              <a:off x="1392" y="690"/>
              <a:ext cx="6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เดบิต</a:t>
              </a:r>
            </a:p>
          </p:txBody>
        </p:sp>
        <p:sp>
          <p:nvSpPr>
            <p:cNvPr id="16397" name="Text Box 4"/>
            <p:cNvSpPr txBox="1">
              <a:spLocks noChangeArrowheads="1"/>
            </p:cNvSpPr>
            <p:nvPr/>
          </p:nvSpPr>
          <p:spPr bwMode="auto">
            <a:xfrm>
              <a:off x="1329" y="1046"/>
              <a:ext cx="155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solidFill>
                    <a:srgbClr val="FF3300"/>
                  </a:solidFill>
                  <a:latin typeface="Angsana New" pitchFamily="18" charset="-34"/>
                  <a:cs typeface="IrisUPC" pitchFamily="34" charset="-34"/>
                </a:rPr>
                <a:t> </a:t>
              </a:r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(ลด)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651500" y="2636838"/>
            <a:ext cx="1433513" cy="1349375"/>
            <a:chOff x="3581" y="642"/>
            <a:chExt cx="903" cy="850"/>
          </a:xfrm>
        </p:grpSpPr>
        <p:sp>
          <p:nvSpPr>
            <p:cNvPr id="16394" name="Text Box 6"/>
            <p:cNvSpPr txBox="1">
              <a:spLocks noChangeArrowheads="1"/>
            </p:cNvSpPr>
            <p:nvPr/>
          </p:nvSpPr>
          <p:spPr bwMode="auto">
            <a:xfrm>
              <a:off x="3699" y="642"/>
              <a:ext cx="7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เครดิต</a:t>
              </a:r>
            </a:p>
          </p:txBody>
        </p:sp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3581" y="1046"/>
              <a:ext cx="83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latin typeface="Angsana New" pitchFamily="18" charset="-34"/>
                  <a:cs typeface="IrisUPC" pitchFamily="34" charset="-34"/>
                </a:rPr>
                <a:t>  </a:t>
              </a:r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(เพิ่ม)</a:t>
              </a:r>
            </a:p>
          </p:txBody>
        </p:sp>
      </p:grpSp>
      <p:sp>
        <p:nvSpPr>
          <p:cNvPr id="981000" name="Text Box 8"/>
          <p:cNvSpPr txBox="1">
            <a:spLocks noChangeArrowheads="1"/>
          </p:cNvSpPr>
          <p:nvPr/>
        </p:nvSpPr>
        <p:spPr bwMode="auto">
          <a:xfrm>
            <a:off x="4830763" y="4251325"/>
            <a:ext cx="3800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ยอดคงเหลือ 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“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 เครดิต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”</a:t>
            </a:r>
            <a:endParaRPr lang="th-TH" sz="4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1295400" y="1587500"/>
            <a:ext cx="6934200" cy="3209925"/>
            <a:chOff x="816" y="163"/>
            <a:chExt cx="4368" cy="1757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816" y="672"/>
              <a:ext cx="4368" cy="48"/>
            </a:xfrm>
            <a:prstGeom prst="rect">
              <a:avLst/>
            </a:prstGeom>
            <a:gradFill rotWithShape="0">
              <a:gsLst>
                <a:gs pos="0">
                  <a:srgbClr val="FF8200"/>
                </a:gs>
                <a:gs pos="5000">
                  <a:srgbClr val="FF0000"/>
                </a:gs>
                <a:gs pos="17500">
                  <a:srgbClr val="BA0066"/>
                </a:gs>
                <a:gs pos="35001">
                  <a:srgbClr val="66008F"/>
                </a:gs>
                <a:gs pos="50000">
                  <a:srgbClr val="000082"/>
                </a:gs>
                <a:gs pos="64999">
                  <a:srgbClr val="66008F"/>
                </a:gs>
                <a:gs pos="82500">
                  <a:srgbClr val="BA0066"/>
                </a:gs>
                <a:gs pos="95000">
                  <a:srgbClr val="FF0000"/>
                </a:gs>
                <a:gs pos="100000">
                  <a:srgbClr val="FF82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Rectangle 11"/>
            <p:cNvSpPr>
              <a:spLocks noChangeArrowheads="1"/>
            </p:cNvSpPr>
            <p:nvPr/>
          </p:nvSpPr>
          <p:spPr bwMode="auto">
            <a:xfrm>
              <a:off x="2928" y="720"/>
              <a:ext cx="48" cy="1200"/>
            </a:xfrm>
            <a:prstGeom prst="rect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2294" y="163"/>
              <a:ext cx="10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sz="4800" b="1">
                  <a:latin typeface="Angsana New" pitchFamily="18" charset="-34"/>
                </a:rPr>
                <a:t> </a:t>
              </a:r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บัญชีทุน</a:t>
              </a:r>
            </a:p>
          </p:txBody>
        </p:sp>
      </p:grpSp>
      <p:sp>
        <p:nvSpPr>
          <p:cNvPr id="16390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71EE63B6-68F1-4C45-8871-A70F57C4655C}" type="slidenum">
              <a:rPr lang="en-US" smtClean="0"/>
              <a:pPr eaLnBrk="1" hangingPunct="1"/>
              <a:t>13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0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8538" y="2636838"/>
            <a:ext cx="1163637" cy="1427162"/>
            <a:chOff x="1473" y="2849"/>
            <a:chExt cx="733" cy="899"/>
          </a:xfrm>
        </p:grpSpPr>
        <p:sp>
          <p:nvSpPr>
            <p:cNvPr id="17420" name="Text Box 3"/>
            <p:cNvSpPr txBox="1">
              <a:spLocks noChangeArrowheads="1"/>
            </p:cNvSpPr>
            <p:nvPr/>
          </p:nvSpPr>
          <p:spPr bwMode="auto">
            <a:xfrm>
              <a:off x="1540" y="2849"/>
              <a:ext cx="6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เดบิต</a:t>
              </a:r>
            </a:p>
          </p:txBody>
        </p:sp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1473" y="3302"/>
              <a:ext cx="67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solidFill>
                    <a:srgbClr val="FF3300"/>
                  </a:solidFill>
                  <a:latin typeface="Angsana New" pitchFamily="18" charset="-34"/>
                  <a:cs typeface="IrisUPC" pitchFamily="34" charset="-34"/>
                </a:rPr>
                <a:t> </a:t>
              </a:r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(ลด)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08625" y="2708275"/>
            <a:ext cx="1468438" cy="1349375"/>
            <a:chOff x="3552" y="2850"/>
            <a:chExt cx="925" cy="850"/>
          </a:xfrm>
        </p:grpSpPr>
        <p:sp>
          <p:nvSpPr>
            <p:cNvPr id="17418" name="Text Box 6"/>
            <p:cNvSpPr txBox="1">
              <a:spLocks noChangeArrowheads="1"/>
            </p:cNvSpPr>
            <p:nvPr/>
          </p:nvSpPr>
          <p:spPr bwMode="auto">
            <a:xfrm>
              <a:off x="3692" y="2850"/>
              <a:ext cx="7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เครดิต</a:t>
              </a: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3552" y="3254"/>
              <a:ext cx="83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latin typeface="Angsana New" pitchFamily="18" charset="-34"/>
                  <a:cs typeface="IrisUPC" pitchFamily="34" charset="-34"/>
                </a:rPr>
                <a:t>  </a:t>
              </a:r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(เพิ่ม)</a:t>
              </a:r>
            </a:p>
          </p:txBody>
        </p:sp>
      </p:grpSp>
      <p:sp>
        <p:nvSpPr>
          <p:cNvPr id="982024" name="Text Box 8"/>
          <p:cNvSpPr txBox="1">
            <a:spLocks noChangeArrowheads="1"/>
          </p:cNvSpPr>
          <p:nvPr/>
        </p:nvSpPr>
        <p:spPr bwMode="auto">
          <a:xfrm>
            <a:off x="4757738" y="4225925"/>
            <a:ext cx="3716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ยอดคงเหลือ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“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 เครดิต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”</a:t>
            </a:r>
            <a:endParaRPr lang="th-TH" sz="4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116013" y="1484313"/>
            <a:ext cx="6934200" cy="3313112"/>
            <a:chOff x="816" y="2393"/>
            <a:chExt cx="4368" cy="1687"/>
          </a:xfrm>
        </p:grpSpPr>
        <p:sp>
          <p:nvSpPr>
            <p:cNvPr id="17415" name="Rectangle 10"/>
            <p:cNvSpPr>
              <a:spLocks noChangeArrowheads="1"/>
            </p:cNvSpPr>
            <p:nvPr/>
          </p:nvSpPr>
          <p:spPr bwMode="auto">
            <a:xfrm>
              <a:off x="816" y="2832"/>
              <a:ext cx="4368" cy="48"/>
            </a:xfrm>
            <a:prstGeom prst="rect">
              <a:avLst/>
            </a:prstGeom>
            <a:gradFill rotWithShape="0">
              <a:gsLst>
                <a:gs pos="0">
                  <a:srgbClr val="FF8200"/>
                </a:gs>
                <a:gs pos="5000">
                  <a:srgbClr val="FF0000"/>
                </a:gs>
                <a:gs pos="17500">
                  <a:srgbClr val="BA0066"/>
                </a:gs>
                <a:gs pos="35001">
                  <a:srgbClr val="66008F"/>
                </a:gs>
                <a:gs pos="50000">
                  <a:srgbClr val="000082"/>
                </a:gs>
                <a:gs pos="64999">
                  <a:srgbClr val="66008F"/>
                </a:gs>
                <a:gs pos="82500">
                  <a:srgbClr val="BA0066"/>
                </a:gs>
                <a:gs pos="95000">
                  <a:srgbClr val="FF0000"/>
                </a:gs>
                <a:gs pos="100000">
                  <a:srgbClr val="FF82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Rectangle 11"/>
            <p:cNvSpPr>
              <a:spLocks noChangeArrowheads="1"/>
            </p:cNvSpPr>
            <p:nvPr/>
          </p:nvSpPr>
          <p:spPr bwMode="auto">
            <a:xfrm>
              <a:off x="2928" y="2880"/>
              <a:ext cx="48" cy="1200"/>
            </a:xfrm>
            <a:prstGeom prst="rect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12"/>
            <p:cNvSpPr txBox="1">
              <a:spLocks noChangeArrowheads="1"/>
            </p:cNvSpPr>
            <p:nvPr/>
          </p:nvSpPr>
          <p:spPr bwMode="auto">
            <a:xfrm>
              <a:off x="2246" y="2393"/>
              <a:ext cx="12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บัญชีรายได้</a:t>
              </a:r>
            </a:p>
          </p:txBody>
        </p:sp>
      </p:grpSp>
      <p:sp>
        <p:nvSpPr>
          <p:cNvPr id="1741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D120B80A-4020-466C-834E-DA193E7BC060}" type="slidenum">
              <a:rPr lang="en-US" smtClean="0"/>
              <a:pPr eaLnBrk="1" hangingPunct="1"/>
              <a:t>14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050" y="2781300"/>
            <a:ext cx="1577975" cy="1419225"/>
            <a:chOff x="1296" y="1026"/>
            <a:chExt cx="994" cy="894"/>
          </a:xfrm>
        </p:grpSpPr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1536" y="1026"/>
              <a:ext cx="6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เดบิต</a:t>
              </a:r>
            </a:p>
          </p:txBody>
        </p:sp>
        <p:sp>
          <p:nvSpPr>
            <p:cNvPr id="18445" name="Text Box 4"/>
            <p:cNvSpPr txBox="1">
              <a:spLocks noChangeArrowheads="1"/>
            </p:cNvSpPr>
            <p:nvPr/>
          </p:nvSpPr>
          <p:spPr bwMode="auto">
            <a:xfrm>
              <a:off x="1296" y="1478"/>
              <a:ext cx="9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latin typeface="Angsana New" pitchFamily="18" charset="-34"/>
                  <a:cs typeface="IrisUPC" pitchFamily="34" charset="-34"/>
                </a:rPr>
                <a:t>   </a:t>
              </a:r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(เพิ่ม)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24525" y="2781300"/>
            <a:ext cx="1250950" cy="1441450"/>
            <a:chOff x="3552" y="1016"/>
            <a:chExt cx="788" cy="908"/>
          </a:xfrm>
        </p:grpSpPr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3555" y="1016"/>
              <a:ext cx="7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เครดิต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/>
          </p:nvSpPr>
          <p:spPr bwMode="auto">
            <a:xfrm>
              <a:off x="3552" y="1478"/>
              <a:ext cx="60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(ลด)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1258888" y="1484313"/>
            <a:ext cx="6842125" cy="3744912"/>
            <a:chOff x="768" y="499"/>
            <a:chExt cx="4368" cy="1709"/>
          </a:xfrm>
        </p:grpSpPr>
        <p:sp>
          <p:nvSpPr>
            <p:cNvPr id="18439" name="Rectangle 9"/>
            <p:cNvSpPr>
              <a:spLocks noChangeArrowheads="1"/>
            </p:cNvSpPr>
            <p:nvPr/>
          </p:nvSpPr>
          <p:spPr bwMode="auto">
            <a:xfrm>
              <a:off x="768" y="960"/>
              <a:ext cx="4368" cy="48"/>
            </a:xfrm>
            <a:prstGeom prst="rect">
              <a:avLst/>
            </a:prstGeom>
            <a:gradFill rotWithShape="0">
              <a:gsLst>
                <a:gs pos="0">
                  <a:srgbClr val="FF8200"/>
                </a:gs>
                <a:gs pos="5000">
                  <a:srgbClr val="FF0000"/>
                </a:gs>
                <a:gs pos="17500">
                  <a:srgbClr val="BA0066"/>
                </a:gs>
                <a:gs pos="35001">
                  <a:srgbClr val="66008F"/>
                </a:gs>
                <a:gs pos="50000">
                  <a:srgbClr val="000082"/>
                </a:gs>
                <a:gs pos="64999">
                  <a:srgbClr val="66008F"/>
                </a:gs>
                <a:gs pos="82500">
                  <a:srgbClr val="BA0066"/>
                </a:gs>
                <a:gs pos="95000">
                  <a:srgbClr val="FF0000"/>
                </a:gs>
                <a:gs pos="100000">
                  <a:srgbClr val="FF82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Rectangle 10"/>
            <p:cNvSpPr>
              <a:spLocks noChangeArrowheads="1"/>
            </p:cNvSpPr>
            <p:nvPr/>
          </p:nvSpPr>
          <p:spPr bwMode="auto">
            <a:xfrm>
              <a:off x="2928" y="1008"/>
              <a:ext cx="48" cy="1200"/>
            </a:xfrm>
            <a:prstGeom prst="rect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2160" y="499"/>
              <a:ext cx="1689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sz="42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บัญชีค่าใช้จ่าย</a:t>
              </a:r>
            </a:p>
          </p:txBody>
        </p:sp>
      </p:grpSp>
      <p:sp>
        <p:nvSpPr>
          <p:cNvPr id="983052" name="Text Box 12"/>
          <p:cNvSpPr txBox="1">
            <a:spLocks noChangeArrowheads="1"/>
          </p:cNvSpPr>
          <p:nvPr/>
        </p:nvSpPr>
        <p:spPr bwMode="auto">
          <a:xfrm>
            <a:off x="1047750" y="4678363"/>
            <a:ext cx="3627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ยอดคงเหลือ 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“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 เดบิต </a:t>
            </a:r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”</a:t>
            </a:r>
            <a:endParaRPr lang="th-TH" sz="4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18438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3C104344-5E4A-485E-8B3C-615DCDD5EE98}" type="slidenum">
              <a:rPr lang="en-US" smtClean="0"/>
              <a:pPr eaLnBrk="1" hangingPunct="1"/>
              <a:t>15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650875" y="1668463"/>
            <a:ext cx="762000" cy="665162"/>
            <a:chOff x="3174" y="2656"/>
            <a:chExt cx="1549" cy="1351"/>
          </a:xfrm>
        </p:grpSpPr>
        <p:sp>
          <p:nvSpPr>
            <p:cNvPr id="2049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66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654050" y="2435225"/>
            <a:ext cx="762000" cy="665163"/>
            <a:chOff x="1110" y="2656"/>
            <a:chExt cx="1549" cy="1351"/>
          </a:xfrm>
        </p:grpSpPr>
        <p:sp>
          <p:nvSpPr>
            <p:cNvPr id="20489" name="AutoShape 1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AutoShape 1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70" name="AutoShape 1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0484" name="Rectangle 19"/>
          <p:cNvSpPr>
            <a:spLocks noChangeArrowheads="1"/>
          </p:cNvSpPr>
          <p:nvPr/>
        </p:nvSpPr>
        <p:spPr bwMode="white">
          <a:xfrm>
            <a:off x="6227763" y="6438900"/>
            <a:ext cx="2916237" cy="415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en-US" sz="2000" b="1">
              <a:latin typeface="Arial" pitchFamily="34" charset="0"/>
              <a:cs typeface="IrisUPC" pitchFamily="34" charset="-34"/>
            </a:endParaRPr>
          </a:p>
        </p:txBody>
      </p:sp>
      <p:sp>
        <p:nvSpPr>
          <p:cNvPr id="20485" name="Text Box 28"/>
          <p:cNvSpPr txBox="1">
            <a:spLocks noChangeArrowheads="1"/>
          </p:cNvSpPr>
          <p:nvPr/>
        </p:nvSpPr>
        <p:spPr bwMode="auto">
          <a:xfrm>
            <a:off x="1517650" y="1665288"/>
            <a:ext cx="4146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ธุรกิจสินเชื่อ</a:t>
            </a:r>
            <a:endParaRPr lang="en-US" sz="4000" b="1">
              <a:solidFill>
                <a:srgbClr val="000000"/>
              </a:solidFill>
              <a:latin typeface="Arial" pitchFamily="34" charset="0"/>
              <a:cs typeface="IrisUPC" pitchFamily="34" charset="-34"/>
            </a:endParaRPr>
          </a:p>
        </p:txBody>
      </p:sp>
      <p:sp>
        <p:nvSpPr>
          <p:cNvPr id="20486" name="Text Box 30"/>
          <p:cNvSpPr txBox="1">
            <a:spLocks noChangeArrowheads="1"/>
          </p:cNvSpPr>
          <p:nvPr/>
        </p:nvSpPr>
        <p:spPr bwMode="auto">
          <a:xfrm>
            <a:off x="1495425" y="2428875"/>
            <a:ext cx="591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ธุรกิจจัดหาที่อยู่อาศัยให้สมาชิก</a:t>
            </a:r>
            <a:endParaRPr lang="en-US" sz="4000" b="1">
              <a:solidFill>
                <a:srgbClr val="000000"/>
              </a:solidFill>
              <a:latin typeface="Arial" pitchFamily="34" charset="0"/>
              <a:cs typeface="IrisUPC" pitchFamily="34" charset="-34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14375" y="428625"/>
            <a:ext cx="6143625" cy="923925"/>
          </a:xfrm>
          <a:prstGeom prst="rect">
            <a:avLst/>
          </a:prstGeom>
          <a:gradFill rotWithShape="1">
            <a:gsLst>
              <a:gs pos="0">
                <a:srgbClr val="9A529A"/>
              </a:gs>
              <a:gs pos="50000">
                <a:srgbClr val="DD79DD"/>
              </a:gs>
              <a:gs pos="100000">
                <a:srgbClr val="FF91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54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 </a:t>
            </a:r>
            <a:r>
              <a:rPr lang="th-TH" sz="44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ลักษณะการดำเนินธุรกิจของสหกรณ์</a:t>
            </a:r>
          </a:p>
        </p:txBody>
      </p:sp>
      <p:sp>
        <p:nvSpPr>
          <p:cNvPr id="20488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F344915B-8663-40BA-99CA-16DBEB4E5374}" type="slidenum">
              <a:rPr lang="en-US" smtClean="0"/>
              <a:pPr eaLnBrk="1" hangingPunct="1"/>
              <a:t>16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/>
          <p:cNvSpPr txBox="1">
            <a:spLocks noChangeArrowheads="1"/>
          </p:cNvSpPr>
          <p:nvPr/>
        </p:nvSpPr>
        <p:spPr bwMode="auto">
          <a:xfrm>
            <a:off x="654050" y="2000250"/>
            <a:ext cx="83534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สหกรณ์ให้เงินกู้ หรือสินเชื่อแก่สมาชิก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ตามระเบียบและหลักเกณฑ์การให้เงินกู้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เพื่อให้สมาชิกนำไปสร้างที่อยู่อาศัย ห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รือ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ใช้จ่ายที่จำเป็น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โดยแบ่งประเภทของเงินกู้ตามระยะเวลาการให้เงินกู้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นอกจากนี้  ยังให้สหกรณ์อื่นกู้ยืมเงินด้วย         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white">
          <a:xfrm>
            <a:off x="6227763" y="6438900"/>
            <a:ext cx="2916237" cy="415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en-US" sz="2000" b="1">
              <a:latin typeface="Arial" pitchFamily="34" charset="0"/>
              <a:cs typeface="IrisUPC" pitchFamily="34" charset="-34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889000" y="714375"/>
            <a:ext cx="2611438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th-TH" sz="4400" b="1" dirty="0">
                <a:solidFill>
                  <a:srgbClr val="000000"/>
                </a:solidFill>
                <a:latin typeface="Times New Roman" pitchFamily="18" charset="0"/>
                <a:cs typeface="IrisUPC" pitchFamily="34" charset="-34"/>
              </a:rPr>
              <a:t>ธุรกิจสินเชื่อ</a:t>
            </a:r>
          </a:p>
        </p:txBody>
      </p:sp>
      <p:sp>
        <p:nvSpPr>
          <p:cNvPr id="21509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9C2C2EBA-A33C-4C8A-98C1-A28953DC2F81}" type="slidenum">
              <a:rPr lang="en-US" smtClean="0"/>
              <a:pPr eaLnBrk="1" hangingPunct="1"/>
              <a:t>17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7088" y="2239963"/>
            <a:ext cx="80311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สหกรณ์จัดหาที่ดินเพื่อให้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IrisUPC" pitchFamily="34" charset="-34"/>
              </a:rPr>
              <a:t>สมาชิกเช่าช่วง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หรือ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IrisUPC" pitchFamily="34" charset="-34"/>
              </a:rPr>
              <a:t>เช่าซื้อ</a:t>
            </a:r>
            <a:r>
              <a:rPr lang="th-TH" sz="4000" b="1" dirty="0">
                <a:solidFill>
                  <a:srgbClr val="000000"/>
                </a:solidFill>
                <a:cs typeface="IrisUPC" pitchFamily="34" charset="-34"/>
              </a:rPr>
              <a:t>เพื่อให้สมาชิกนำไปก่อสร้างบ้านเรือนที่อยู่อาศัยเป็นของตนเอง</a:t>
            </a:r>
            <a:endParaRPr lang="th-TH" sz="4000" b="1" dirty="0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white">
          <a:xfrm>
            <a:off x="6227763" y="6438900"/>
            <a:ext cx="2916237" cy="415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en-US" sz="2000" b="1">
              <a:latin typeface="Arial" pitchFamily="34" charset="0"/>
              <a:cs typeface="IrisUPC" pitchFamily="34" charset="-34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055688" y="908050"/>
            <a:ext cx="5040312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th-TH" sz="4400" b="1" dirty="0">
                <a:solidFill>
                  <a:srgbClr val="000000"/>
                </a:solidFill>
                <a:latin typeface="Times New Roman" pitchFamily="18" charset="0"/>
                <a:cs typeface="IrisUPC" pitchFamily="34" charset="-34"/>
              </a:rPr>
              <a:t>ธุรกิจจัดหาที่อยู่อาศัยให้สมาชิก</a:t>
            </a:r>
          </a:p>
        </p:txBody>
      </p:sp>
      <p:sp>
        <p:nvSpPr>
          <p:cNvPr id="3078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EAB51DD6-5325-4C1F-A226-88960D131848}" type="slidenum">
              <a:rPr lang="en-US" smtClean="0"/>
              <a:pPr eaLnBrk="1" hangingPunct="1"/>
              <a:t>18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57223" y="2285992"/>
            <a:ext cx="7215239" cy="11079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00"/>
                </a:solidFill>
                <a:cs typeface="IrisUPC" pitchFamily="34" charset="-34"/>
              </a:rPr>
              <a:t>ตัวอย่างการบันทึกบัญชี</a:t>
            </a:r>
          </a:p>
        </p:txBody>
      </p:sp>
      <p:sp>
        <p:nvSpPr>
          <p:cNvPr id="23557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2F6FA72C-5B09-484C-8A98-092921054B5C}" type="slidenum">
              <a:rPr lang="en-US" smtClean="0"/>
              <a:pPr eaLnBrk="1" hangingPunct="1"/>
              <a:t>19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785812" y="1357313"/>
            <a:ext cx="7962651" cy="378565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4000" b="1" dirty="0" smtClean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	ใน</a:t>
            </a:r>
            <a:r>
              <a:rPr lang="th-TH" sz="4000" b="1" dirty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การดำเนินธุรกิจของ</a:t>
            </a:r>
            <a:r>
              <a:rPr lang="th-TH" sz="4000" b="1" dirty="0" smtClean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สหกรณ์ มี</a:t>
            </a:r>
            <a:r>
              <a:rPr lang="th-TH" sz="4000" b="1" dirty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รายการเงินเกิดขึ้น ทั้งการรับเงินและการจ่ายเงิน </a:t>
            </a:r>
            <a:r>
              <a:rPr lang="th-TH" sz="4000" b="1" dirty="0" smtClean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จึงจำเป็นต้อง จด</a:t>
            </a:r>
            <a:r>
              <a:rPr lang="th-TH" sz="4000" b="1" dirty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บันทึกรายการเงินนั้นไว้เป็นหลักฐานโดยจัดทำบัญชีเพื่อจัดหมวดหมู่ แยกประเภท</a:t>
            </a:r>
            <a:r>
              <a:rPr lang="th-TH" sz="4000" b="1" dirty="0" smtClean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รายการแล้ว</a:t>
            </a:r>
            <a:r>
              <a:rPr lang="th-TH" sz="4000" b="1" dirty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สรุปผลในรูปรายงานทางการเงิน  </a:t>
            </a:r>
            <a:r>
              <a:rPr lang="th-TH" sz="4000" b="1" dirty="0" smtClean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เพื่อ</a:t>
            </a:r>
            <a:r>
              <a:rPr lang="th-TH" sz="4000" b="1" dirty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ควบคุมการดำเนินงานของสหกรณ์ให้</a:t>
            </a:r>
            <a:r>
              <a:rPr lang="th-TH" sz="4000" b="1" dirty="0" smtClean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เป็นไปอย่าง</a:t>
            </a:r>
            <a:r>
              <a:rPr lang="th-TH" sz="4000" b="1" dirty="0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มีประสิทธิภาพ 	</a:t>
            </a:r>
          </a:p>
        </p:txBody>
      </p:sp>
      <p:sp>
        <p:nvSpPr>
          <p:cNvPr id="7171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3FBAA6D3-AB1A-418A-99F9-9E7FB0670E92}" type="slidenum">
              <a:rPr lang="en-US" smtClean="0"/>
              <a:pPr eaLnBrk="1" hangingPunct="1"/>
              <a:t>2</a:t>
            </a:fld>
            <a:endParaRPr lang="th-TH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Text Box 2"/>
          <p:cNvSpPr txBox="1">
            <a:spLocks noChangeArrowheads="1"/>
          </p:cNvSpPr>
          <p:nvPr/>
        </p:nvSpPr>
        <p:spPr bwMode="auto">
          <a:xfrm>
            <a:off x="71438" y="285750"/>
            <a:ext cx="8858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dirty="0">
                <a:solidFill>
                  <a:srgbClr val="000000"/>
                </a:solidFill>
                <a:cs typeface="IrisUPC" pitchFamily="34" charset="-34"/>
              </a:rPr>
              <a:t>2 ม.ค. 2561 </a:t>
            </a:r>
            <a:r>
              <a:rPr lang="th-TH" sz="3000" b="1" dirty="0">
                <a:solidFill>
                  <a:srgbClr val="000000"/>
                </a:solidFill>
                <a:cs typeface="IrisUPC" pitchFamily="34" charset="-34"/>
              </a:rPr>
              <a:t>รับเงินค่าหุ้นและค่าธรรมเนียมแรกเข้าจากสมาชิก 10 ราย </a:t>
            </a:r>
          </a:p>
          <a:p>
            <a:pPr eaLnBrk="1" hangingPunct="1"/>
            <a:r>
              <a:rPr lang="th-TH" sz="3000" b="1" dirty="0">
                <a:solidFill>
                  <a:srgbClr val="000000"/>
                </a:solidFill>
                <a:cs typeface="IrisUPC" pitchFamily="34" charset="-34"/>
              </a:rPr>
              <a:t>                        เป็นค่าหุ้น 5,000 บาท ค่าธรรมเนียมแรกเข้า 1,000 บาท</a:t>
            </a:r>
          </a:p>
          <a:p>
            <a:pPr eaLnBrk="1" hangingPunct="1"/>
            <a:r>
              <a:rPr lang="th-TH" sz="3000" b="1" dirty="0">
                <a:solidFill>
                  <a:srgbClr val="000000"/>
                </a:solidFill>
                <a:cs typeface="IrisUPC" pitchFamily="34" charset="-34"/>
              </a:rPr>
              <a:t>		  เป็นเงินสด</a:t>
            </a:r>
          </a:p>
          <a:p>
            <a:pPr eaLnBrk="1" hangingPunct="1"/>
            <a:r>
              <a:rPr lang="th-TH" sz="3000" b="1" dirty="0">
                <a:solidFill>
                  <a:srgbClr val="0033CC"/>
                </a:solidFill>
                <a:cs typeface="IrisUPC" pitchFamily="34" charset="-34"/>
              </a:rPr>
              <a:t>		  เอกสาร 1) ใบเสร็จรับเงิน เล่มที่ 1 เลขที่ 1 - 10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88" y="2754313"/>
            <a:ext cx="4495800" cy="1112213"/>
            <a:chOff x="1591" y="882"/>
            <a:chExt cx="2832" cy="916"/>
          </a:xfrm>
        </p:grpSpPr>
        <p:sp>
          <p:nvSpPr>
            <p:cNvPr id="24595" name="Text Box 4"/>
            <p:cNvSpPr txBox="1">
              <a:spLocks noChangeArrowheads="1"/>
            </p:cNvSpPr>
            <p:nvPr/>
          </p:nvSpPr>
          <p:spPr bwMode="auto">
            <a:xfrm>
              <a:off x="1615" y="882"/>
              <a:ext cx="2808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3600" b="1" dirty="0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-   เงินสด  (สินทรัพย์)   เพิ่มขึ้น</a:t>
              </a:r>
            </a:p>
          </p:txBody>
        </p:sp>
        <p:sp>
          <p:nvSpPr>
            <p:cNvPr id="24596" name="Text Box 5"/>
            <p:cNvSpPr txBox="1">
              <a:spLocks noChangeArrowheads="1"/>
            </p:cNvSpPr>
            <p:nvPr/>
          </p:nvSpPr>
          <p:spPr bwMode="auto">
            <a:xfrm>
              <a:off x="1591" y="1266"/>
              <a:ext cx="272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3600" b="1" dirty="0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-   ทุนเรือนหุ้น  (ทุน)   เพิ่มขึ้น</a:t>
              </a:r>
            </a:p>
          </p:txBody>
        </p:sp>
      </p:grpSp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404813" y="4614863"/>
            <a:ext cx="2024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(1)  5,000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90600" y="3894138"/>
            <a:ext cx="3124200" cy="1739900"/>
            <a:chOff x="624" y="2093"/>
            <a:chExt cx="1968" cy="1555"/>
          </a:xfrm>
        </p:grpSpPr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1231" y="2093"/>
              <a:ext cx="77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 dirty="0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เงินสด</a:t>
              </a:r>
            </a:p>
          </p:txBody>
        </p:sp>
        <p:sp>
          <p:nvSpPr>
            <p:cNvPr id="24593" name="Line 9"/>
            <p:cNvSpPr>
              <a:spLocks noChangeShapeType="1"/>
            </p:cNvSpPr>
            <p:nvPr/>
          </p:nvSpPr>
          <p:spPr bwMode="auto">
            <a:xfrm>
              <a:off x="1584" y="2640"/>
              <a:ext cx="0" cy="10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94" name="Line 10"/>
            <p:cNvSpPr>
              <a:spLocks noChangeShapeType="1"/>
            </p:cNvSpPr>
            <p:nvPr/>
          </p:nvSpPr>
          <p:spPr bwMode="auto">
            <a:xfrm>
              <a:off x="624" y="2640"/>
              <a:ext cx="19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84075" name="Text Box 11"/>
          <p:cNvSpPr txBox="1">
            <a:spLocks noChangeArrowheads="1"/>
          </p:cNvSpPr>
          <p:nvPr/>
        </p:nvSpPr>
        <p:spPr bwMode="auto">
          <a:xfrm>
            <a:off x="6553200" y="4595813"/>
            <a:ext cx="2024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(1)  5,000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953000" y="3857625"/>
            <a:ext cx="3124200" cy="1822450"/>
            <a:chOff x="3120" y="2067"/>
            <a:chExt cx="1968" cy="1629"/>
          </a:xfrm>
        </p:grpSpPr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3552" y="2067"/>
              <a:ext cx="12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44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ทุนเรือนหุ้น</a:t>
              </a: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4128" y="2640"/>
              <a:ext cx="0" cy="105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3120" y="2640"/>
              <a:ext cx="19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4584" name="ตัวยึดหมายเลขภาพนิ่ง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9F8F9A3F-3311-4776-8FEF-0CF1A8346133}" type="slidenum">
              <a:rPr lang="en-US" smtClean="0"/>
              <a:pPr eaLnBrk="1" hangingPunct="1"/>
              <a:t>20</a:t>
            </a:fld>
            <a:endParaRPr lang="th-TH" smtClean="0"/>
          </a:p>
        </p:txBody>
      </p:sp>
      <p:sp>
        <p:nvSpPr>
          <p:cNvPr id="19" name="ลูกศรขวา 18"/>
          <p:cNvSpPr/>
          <p:nvPr/>
        </p:nvSpPr>
        <p:spPr>
          <a:xfrm>
            <a:off x="4929188" y="2965450"/>
            <a:ext cx="500062" cy="214313"/>
          </a:xfrm>
          <a:prstGeom prst="rightArrow">
            <a:avLst/>
          </a:prstGeom>
          <a:solidFill>
            <a:srgbClr val="00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ลูกศรขวา 19"/>
          <p:cNvSpPr/>
          <p:nvPr/>
        </p:nvSpPr>
        <p:spPr>
          <a:xfrm>
            <a:off x="4929188" y="3394075"/>
            <a:ext cx="500062" cy="214313"/>
          </a:xfrm>
          <a:prstGeom prst="rightArrow">
            <a:avLst/>
          </a:prstGeom>
          <a:solidFill>
            <a:srgbClr val="00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587" name="TextBox 20"/>
          <p:cNvSpPr txBox="1">
            <a:spLocks noChangeArrowheads="1"/>
          </p:cNvSpPr>
          <p:nvPr/>
        </p:nvSpPr>
        <p:spPr bwMode="auto">
          <a:xfrm>
            <a:off x="5429250" y="2822575"/>
            <a:ext cx="3143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600" b="1" dirty="0">
                <a:solidFill>
                  <a:srgbClr val="000000"/>
                </a:solidFill>
              </a:rPr>
              <a:t>เดบิต  เงินสด	5,000  บาท</a:t>
            </a:r>
          </a:p>
          <a:p>
            <a:pPr eaLnBrk="1" hangingPunct="1"/>
            <a:r>
              <a:rPr lang="th-TH" sz="2600" b="1" dirty="0">
                <a:solidFill>
                  <a:srgbClr val="000000"/>
                </a:solidFill>
              </a:rPr>
              <a:t>เครดิต  ทุนเรือนหุ้น	5,000  บาท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57188" y="2292350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cs typeface="IrisUPC" pitchFamily="34" charset="-34"/>
              </a:rPr>
              <a:t>วิเคราะห์รายการเงิน (1)			รายการบัญชี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08163" y="4132263"/>
            <a:ext cx="1233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เงินสด</a:t>
            </a:r>
            <a:endParaRPr lang="th-TH" sz="4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3050" y="4900613"/>
            <a:ext cx="1911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(1) 5,000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368550" y="4881563"/>
            <a:ext cx="0" cy="1619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44550" y="4881563"/>
            <a:ext cx="3124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85094" name="Text Box 6"/>
          <p:cNvSpPr txBox="1">
            <a:spLocks noChangeArrowheads="1"/>
          </p:cNvSpPr>
          <p:nvPr/>
        </p:nvSpPr>
        <p:spPr bwMode="auto">
          <a:xfrm>
            <a:off x="265113" y="5561013"/>
            <a:ext cx="1911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(2) 1,000</a:t>
            </a:r>
          </a:p>
        </p:txBody>
      </p:sp>
      <p:sp>
        <p:nvSpPr>
          <p:cNvPr id="985095" name="Text Box 7"/>
          <p:cNvSpPr txBox="1">
            <a:spLocks noChangeArrowheads="1"/>
          </p:cNvSpPr>
          <p:nvPr/>
        </p:nvSpPr>
        <p:spPr bwMode="auto">
          <a:xfrm>
            <a:off x="6519863" y="49752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(2) 1,000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787900" y="4146550"/>
            <a:ext cx="3548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ค่าธรรมเนียมแรกเข้า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510338" y="4881563"/>
            <a:ext cx="0" cy="1619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986338" y="4895850"/>
            <a:ext cx="3124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85099" name="Text Box 11"/>
          <p:cNvSpPr txBox="1">
            <a:spLocks noChangeArrowheads="1"/>
          </p:cNvSpPr>
          <p:nvPr/>
        </p:nvSpPr>
        <p:spPr bwMode="auto">
          <a:xfrm>
            <a:off x="142875" y="300038"/>
            <a:ext cx="8212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600" b="1">
                <a:solidFill>
                  <a:srgbClr val="000000"/>
                </a:solidFill>
                <a:cs typeface="IrisUPC" pitchFamily="34" charset="-34"/>
              </a:rPr>
              <a:t>2 ม.ค. 2561</a:t>
            </a:r>
            <a:endParaRPr lang="th-TH" sz="36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  <a:p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รับค่าธรรมเนียมแรกเข้าจากสมาชิก  1,000 บาท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9538" y="2568575"/>
            <a:ext cx="4646612" cy="1084263"/>
            <a:chOff x="899" y="728"/>
            <a:chExt cx="2927" cy="883"/>
          </a:xfrm>
        </p:grpSpPr>
        <p:sp>
          <p:nvSpPr>
            <p:cNvPr id="25618" name="Text Box 13"/>
            <p:cNvSpPr txBox="1">
              <a:spLocks noChangeArrowheads="1"/>
            </p:cNvSpPr>
            <p:nvPr/>
          </p:nvSpPr>
          <p:spPr bwMode="auto">
            <a:xfrm>
              <a:off x="904" y="728"/>
              <a:ext cx="2095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3000" b="1" dirty="0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- เงินสด (สินทรัพย์) เพิ่มขึ้น</a:t>
              </a:r>
            </a:p>
          </p:txBody>
        </p:sp>
        <p:sp>
          <p:nvSpPr>
            <p:cNvPr id="25619" name="Text Box 14"/>
            <p:cNvSpPr txBox="1">
              <a:spLocks noChangeArrowheads="1"/>
            </p:cNvSpPr>
            <p:nvPr/>
          </p:nvSpPr>
          <p:spPr bwMode="auto">
            <a:xfrm>
              <a:off x="899" y="1160"/>
              <a:ext cx="2927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r>
                <a:rPr lang="th-TH" sz="3000" b="1">
                  <a:solidFill>
                    <a:srgbClr val="000000"/>
                  </a:solidFill>
                  <a:latin typeface="Angsana New" pitchFamily="18" charset="-34"/>
                  <a:cs typeface="IrisUPC" pitchFamily="34" charset="-34"/>
                </a:rPr>
                <a:t>- ค่าธรรมเนียมแรกเข้า (รายได้) เพิ่มขึ้น</a:t>
              </a:r>
            </a:p>
          </p:txBody>
        </p:sp>
      </p:grpSp>
      <p:sp>
        <p:nvSpPr>
          <p:cNvPr id="25613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61670233-F702-4A10-94D7-EED8B227B6E0}" type="slidenum">
              <a:rPr lang="en-US" smtClean="0"/>
              <a:pPr eaLnBrk="1" hangingPunct="1"/>
              <a:t>21</a:t>
            </a:fld>
            <a:endParaRPr lang="th-TH" smtClean="0"/>
          </a:p>
        </p:txBody>
      </p:sp>
      <p:sp>
        <p:nvSpPr>
          <p:cNvPr id="16" name="ลูกศรขวา 15"/>
          <p:cNvSpPr/>
          <p:nvPr/>
        </p:nvSpPr>
        <p:spPr>
          <a:xfrm>
            <a:off x="4857750" y="2782888"/>
            <a:ext cx="285750" cy="21748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>
            <a:off x="4857750" y="3211513"/>
            <a:ext cx="285750" cy="21748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616" name="TextBox 17"/>
          <p:cNvSpPr txBox="1">
            <a:spLocks noChangeArrowheads="1"/>
          </p:cNvSpPr>
          <p:nvPr/>
        </p:nvSpPr>
        <p:spPr bwMode="auto">
          <a:xfrm>
            <a:off x="5143500" y="2640013"/>
            <a:ext cx="3857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600" b="1">
                <a:solidFill>
                  <a:srgbClr val="000000"/>
                </a:solidFill>
              </a:rPr>
              <a:t>เดบิต  เงินสด	               1,000  บาท</a:t>
            </a:r>
          </a:p>
          <a:p>
            <a:pPr eaLnBrk="1" hangingPunct="1"/>
            <a:r>
              <a:rPr lang="th-TH" sz="2600" b="1">
                <a:solidFill>
                  <a:srgbClr val="000000"/>
                </a:solidFill>
              </a:rPr>
              <a:t>เครดิต  ค่าธรรมเนียมแรกเข้า  1,000  บาท</a:t>
            </a:r>
          </a:p>
        </p:txBody>
      </p:sp>
      <p:sp>
        <p:nvSpPr>
          <p:cNvPr id="25617" name="Text Box 8"/>
          <p:cNvSpPr txBox="1">
            <a:spLocks noChangeArrowheads="1"/>
          </p:cNvSpPr>
          <p:nvPr/>
        </p:nvSpPr>
        <p:spPr bwMode="auto">
          <a:xfrm>
            <a:off x="357188" y="1928813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cs typeface="IrisUPC" pitchFamily="34" charset="-34"/>
              </a:rPr>
              <a:t>วิเคราะห์รายการเงิน (2)			รายการบัญชี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08163" y="4160838"/>
            <a:ext cx="908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เงินสด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368550" y="4751388"/>
            <a:ext cx="0" cy="1619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844550" y="4751388"/>
            <a:ext cx="3124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000625" y="4159250"/>
            <a:ext cx="2865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เงินสมทบเพื่อจัดซื้อที่ดิน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6510338" y="4751388"/>
            <a:ext cx="0" cy="1619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4986338" y="4765675"/>
            <a:ext cx="3124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86121" name="Text Box 9"/>
          <p:cNvSpPr txBox="1">
            <a:spLocks noChangeArrowheads="1"/>
          </p:cNvSpPr>
          <p:nvPr/>
        </p:nvSpPr>
        <p:spPr bwMode="auto">
          <a:xfrm>
            <a:off x="285750" y="246063"/>
            <a:ext cx="8572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>
                <a:solidFill>
                  <a:srgbClr val="000000"/>
                </a:solidFill>
                <a:cs typeface="IrisUPC" pitchFamily="34" charset="-34"/>
              </a:rPr>
              <a:t>3 ม.ค. 2561</a:t>
            </a:r>
            <a:endParaRPr lang="th-TH" sz="36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sz="3000" b="1">
                <a:solidFill>
                  <a:srgbClr val="000000"/>
                </a:solidFill>
                <a:cs typeface="IrisUPC" pitchFamily="34" charset="-34"/>
              </a:rPr>
              <a:t>รับเงินสมทบเพื่อจัดซื้อที่ดินจาก นายแสง คำจันทร์ สมาชิกเลขทะเบียนที่ 1 จำนวน 5,000 บาท </a:t>
            </a:r>
          </a:p>
          <a:p>
            <a:pPr eaLnBrk="1" hangingPunct="1">
              <a:lnSpc>
                <a:spcPct val="80000"/>
              </a:lnSpc>
            </a:pPr>
            <a:r>
              <a:rPr lang="th-TH" sz="3000" b="1">
                <a:solidFill>
                  <a:srgbClr val="0033CC"/>
                </a:solidFill>
                <a:cs typeface="IrisUPC" pitchFamily="34" charset="-34"/>
              </a:rPr>
              <a:t>เอกสาร 1) ใบเสร็จรับเงิน </a:t>
            </a:r>
            <a:endParaRPr lang="th-TH" sz="3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285750" y="2786063"/>
            <a:ext cx="4349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26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- เงินสด  (สินทรัพย์) เพิ่มขึ้น</a:t>
            </a:r>
          </a:p>
          <a:p>
            <a:pPr>
              <a:lnSpc>
                <a:spcPct val="80000"/>
              </a:lnSpc>
            </a:pPr>
            <a:r>
              <a:rPr lang="th-TH" sz="26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- เงินสมทบเพื่อจัดซื้อที่ดิน (หนี้สิน) เพิ่มขึ้น</a:t>
            </a:r>
          </a:p>
        </p:txBody>
      </p:sp>
      <p:sp>
        <p:nvSpPr>
          <p:cNvPr id="986125" name="Text Box 13"/>
          <p:cNvSpPr txBox="1">
            <a:spLocks noChangeArrowheads="1"/>
          </p:cNvSpPr>
          <p:nvPr/>
        </p:nvSpPr>
        <p:spPr bwMode="auto">
          <a:xfrm>
            <a:off x="6553200" y="4835525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(3) 5,000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273050" y="4852988"/>
            <a:ext cx="194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(1)   5,000</a:t>
            </a:r>
          </a:p>
        </p:txBody>
      </p:sp>
      <p:sp>
        <p:nvSpPr>
          <p:cNvPr id="986127" name="Text Box 15"/>
          <p:cNvSpPr txBox="1">
            <a:spLocks noChangeArrowheads="1"/>
          </p:cNvSpPr>
          <p:nvPr/>
        </p:nvSpPr>
        <p:spPr bwMode="auto">
          <a:xfrm>
            <a:off x="265113" y="5357813"/>
            <a:ext cx="19319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(2)   1,000</a:t>
            </a:r>
          </a:p>
        </p:txBody>
      </p:sp>
      <p:sp>
        <p:nvSpPr>
          <p:cNvPr id="35853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>
          <a:xfrm>
            <a:off x="6938963" y="63579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CA12DF6A-DACE-4787-84D7-5EC714B5C788}" type="slidenum">
              <a:rPr lang="en-US" smtClean="0"/>
              <a:pPr eaLnBrk="1" hangingPunct="1"/>
              <a:t>22</a:t>
            </a:fld>
            <a:endParaRPr lang="th-TH" smtClean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5113" y="5715000"/>
            <a:ext cx="1938337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(3)   5,000</a:t>
            </a:r>
          </a:p>
        </p:txBody>
      </p:sp>
      <p:sp>
        <p:nvSpPr>
          <p:cNvPr id="19" name="ลูกศรขวา 18"/>
          <p:cNvSpPr/>
          <p:nvPr/>
        </p:nvSpPr>
        <p:spPr>
          <a:xfrm>
            <a:off x="4643438" y="2782888"/>
            <a:ext cx="285750" cy="217487"/>
          </a:xfrm>
          <a:prstGeom prst="rightArrow">
            <a:avLst/>
          </a:prstGeom>
          <a:solidFill>
            <a:srgbClr val="00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ลูกศรขวา 19"/>
          <p:cNvSpPr/>
          <p:nvPr/>
        </p:nvSpPr>
        <p:spPr>
          <a:xfrm>
            <a:off x="4643438" y="3143250"/>
            <a:ext cx="285750" cy="217488"/>
          </a:xfrm>
          <a:prstGeom prst="rightArrow">
            <a:avLst/>
          </a:prstGeom>
          <a:solidFill>
            <a:srgbClr val="00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5857" name="TextBox 20"/>
          <p:cNvSpPr txBox="1">
            <a:spLocks noChangeArrowheads="1"/>
          </p:cNvSpPr>
          <p:nvPr/>
        </p:nvSpPr>
        <p:spPr bwMode="auto">
          <a:xfrm>
            <a:off x="5072063" y="2659063"/>
            <a:ext cx="3786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200" b="1">
                <a:solidFill>
                  <a:srgbClr val="000000"/>
                </a:solidFill>
              </a:rPr>
              <a:t>เดบิต  เงินสด	                  5,000  บาท</a:t>
            </a:r>
          </a:p>
          <a:p>
            <a:pPr eaLnBrk="1" hangingPunct="1"/>
            <a:r>
              <a:rPr lang="th-TH" sz="2200" b="1">
                <a:solidFill>
                  <a:srgbClr val="000000"/>
                </a:solidFill>
              </a:rPr>
              <a:t>เครดิต  เงินสมทบเพื่อจัดซื้อที่ดิน     5,000  บาท</a:t>
            </a:r>
          </a:p>
        </p:txBody>
      </p:sp>
      <p:sp>
        <p:nvSpPr>
          <p:cNvPr id="35858" name="Text Box 8"/>
          <p:cNvSpPr txBox="1">
            <a:spLocks noChangeArrowheads="1"/>
          </p:cNvSpPr>
          <p:nvPr/>
        </p:nvSpPr>
        <p:spPr bwMode="auto">
          <a:xfrm>
            <a:off x="357188" y="2071688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C00000"/>
                </a:solidFill>
                <a:latin typeface="Angsana New" pitchFamily="18" charset="-34"/>
                <a:cs typeface="IrisUPC" pitchFamily="34" charset="-34"/>
              </a:rPr>
              <a:t>วิเคราะห์รายการเงิน (3)			รายการบัญชี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21" grpId="0" autoUpdateAnimBg="0"/>
      <p:bldP spid="986125" grpId="0" autoUpdateAnimBg="0"/>
      <p:bldP spid="986127" grpId="0" autoUpdateAnimBg="0"/>
      <p:bldP spid="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08163" y="4160838"/>
            <a:ext cx="908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เงินสด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368550" y="4751388"/>
            <a:ext cx="0" cy="1619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844550" y="4751388"/>
            <a:ext cx="3124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429125" y="4159250"/>
            <a:ext cx="4259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เงินฝากธนาคารกสิกรไทย-ออมทรัพย์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6510338" y="4751388"/>
            <a:ext cx="0" cy="1619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4986338" y="4765675"/>
            <a:ext cx="3124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86121" name="Text Box 9"/>
          <p:cNvSpPr txBox="1">
            <a:spLocks noChangeArrowheads="1"/>
          </p:cNvSpPr>
          <p:nvPr/>
        </p:nvSpPr>
        <p:spPr bwMode="auto">
          <a:xfrm>
            <a:off x="285750" y="246063"/>
            <a:ext cx="8572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>
                <a:solidFill>
                  <a:srgbClr val="000000"/>
                </a:solidFill>
                <a:cs typeface="IrisUPC" pitchFamily="34" charset="-34"/>
              </a:rPr>
              <a:t>3 ม.ค. 2561</a:t>
            </a:r>
            <a:endParaRPr lang="th-TH" sz="36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sz="3000" b="1">
                <a:solidFill>
                  <a:srgbClr val="000000"/>
                </a:solidFill>
                <a:cs typeface="IrisUPC" pitchFamily="34" charset="-34"/>
              </a:rPr>
              <a:t>นำเงินฝากธนาคารกสิกรไทย ประเภทออมทรัพย์ จำนวน 9,500 บาท </a:t>
            </a:r>
          </a:p>
          <a:p>
            <a:pPr eaLnBrk="1" hangingPunct="1">
              <a:lnSpc>
                <a:spcPct val="80000"/>
              </a:lnSpc>
            </a:pPr>
            <a:r>
              <a:rPr lang="th-TH" sz="3000" b="1">
                <a:solidFill>
                  <a:srgbClr val="0033CC"/>
                </a:solidFill>
                <a:cs typeface="IrisUPC" pitchFamily="34" charset="-34"/>
              </a:rPr>
              <a:t>เอกสาร 1) สำเนาใบนำฝากเงินธนาคาร </a:t>
            </a:r>
            <a:endParaRPr lang="th-TH" sz="3000" b="1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285750" y="2786063"/>
            <a:ext cx="3844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26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- เงินฝากธนาคาร  (สินทรัพย์) เพิ่มขึ้น</a:t>
            </a:r>
          </a:p>
          <a:p>
            <a:pPr>
              <a:lnSpc>
                <a:spcPct val="80000"/>
              </a:lnSpc>
            </a:pPr>
            <a:r>
              <a:rPr lang="th-TH" sz="26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- เงินสด (สินทรัพย์) ลดลง</a:t>
            </a:r>
          </a:p>
        </p:txBody>
      </p:sp>
      <p:sp>
        <p:nvSpPr>
          <p:cNvPr id="36874" name="Text Box 14"/>
          <p:cNvSpPr txBox="1">
            <a:spLocks noChangeArrowheads="1"/>
          </p:cNvSpPr>
          <p:nvPr/>
        </p:nvSpPr>
        <p:spPr bwMode="auto">
          <a:xfrm>
            <a:off x="273050" y="4852988"/>
            <a:ext cx="194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(1)   5,000</a:t>
            </a:r>
          </a:p>
        </p:txBody>
      </p:sp>
      <p:sp>
        <p:nvSpPr>
          <p:cNvPr id="986127" name="Text Box 15"/>
          <p:cNvSpPr txBox="1">
            <a:spLocks noChangeArrowheads="1"/>
          </p:cNvSpPr>
          <p:nvPr/>
        </p:nvSpPr>
        <p:spPr bwMode="auto">
          <a:xfrm>
            <a:off x="265113" y="5357813"/>
            <a:ext cx="19319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(2)   1,000</a:t>
            </a:r>
          </a:p>
        </p:txBody>
      </p:sp>
      <p:sp>
        <p:nvSpPr>
          <p:cNvPr id="3687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3701E1B4-2D50-4326-96E2-9560175C7080}" type="slidenum">
              <a:rPr lang="en-US" smtClean="0"/>
              <a:pPr eaLnBrk="1" hangingPunct="1"/>
              <a:t>23</a:t>
            </a:fld>
            <a:endParaRPr lang="th-TH" smtClean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5113" y="5715000"/>
            <a:ext cx="19383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(3)   5,000</a:t>
            </a:r>
          </a:p>
        </p:txBody>
      </p:sp>
      <p:sp>
        <p:nvSpPr>
          <p:cNvPr id="19" name="ลูกศรขวา 18"/>
          <p:cNvSpPr/>
          <p:nvPr/>
        </p:nvSpPr>
        <p:spPr>
          <a:xfrm>
            <a:off x="4643438" y="2782888"/>
            <a:ext cx="285750" cy="217487"/>
          </a:xfrm>
          <a:prstGeom prst="rightArrow">
            <a:avLst/>
          </a:prstGeom>
          <a:solidFill>
            <a:srgbClr val="00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ลูกศรขวา 19"/>
          <p:cNvSpPr/>
          <p:nvPr/>
        </p:nvSpPr>
        <p:spPr>
          <a:xfrm>
            <a:off x="4643438" y="3143250"/>
            <a:ext cx="285750" cy="217488"/>
          </a:xfrm>
          <a:prstGeom prst="rightArrow">
            <a:avLst/>
          </a:prstGeom>
          <a:solidFill>
            <a:srgbClr val="00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880" name="TextBox 20"/>
          <p:cNvSpPr txBox="1">
            <a:spLocks noChangeArrowheads="1"/>
          </p:cNvSpPr>
          <p:nvPr/>
        </p:nvSpPr>
        <p:spPr bwMode="auto">
          <a:xfrm>
            <a:off x="5072063" y="2659063"/>
            <a:ext cx="3786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200" b="1">
                <a:solidFill>
                  <a:srgbClr val="000000"/>
                </a:solidFill>
              </a:rPr>
              <a:t>เดบิต  เงินฝากธนาคารกสิกรไทย       9,500  บาท</a:t>
            </a:r>
          </a:p>
          <a:p>
            <a:pPr eaLnBrk="1" hangingPunct="1"/>
            <a:r>
              <a:rPr lang="th-TH" sz="2200" b="1">
                <a:solidFill>
                  <a:srgbClr val="000000"/>
                </a:solidFill>
              </a:rPr>
              <a:t>เครดิต  เงินสด                                    9,500  บาท</a:t>
            </a:r>
          </a:p>
        </p:txBody>
      </p:sp>
      <p:sp>
        <p:nvSpPr>
          <p:cNvPr id="36881" name="Text Box 8"/>
          <p:cNvSpPr txBox="1">
            <a:spLocks noChangeArrowheads="1"/>
          </p:cNvSpPr>
          <p:nvPr/>
        </p:nvSpPr>
        <p:spPr bwMode="auto">
          <a:xfrm>
            <a:off x="357188" y="2071688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C00000"/>
                </a:solidFill>
                <a:latin typeface="Angsana New" pitchFamily="18" charset="-34"/>
                <a:cs typeface="IrisUPC" pitchFamily="34" charset="-34"/>
              </a:rPr>
              <a:t>วิเคราะห์รายการเงิน (4)			รายการบัญชี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428875" y="4929188"/>
            <a:ext cx="193833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(4)   9,500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572000" y="4929188"/>
            <a:ext cx="193833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(4)   9,500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21" grpId="0" autoUpdateAnimBg="0"/>
      <p:bldP spid="986127" grpId="0" autoUpdateAnimBg="0"/>
      <p:bldP spid="17" grpId="0" autoUpdateAnimBg="0"/>
      <p:bldP spid="21" grpId="0" autoUpdateAnimBg="0"/>
      <p:bldP spid="2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11188" y="1851025"/>
            <a:ext cx="8208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6000" b="1">
                <a:solidFill>
                  <a:srgbClr val="000000"/>
                </a:solidFill>
                <a:cs typeface="IrisUPC" pitchFamily="34" charset="-34"/>
              </a:rPr>
              <a:t>การบันทึกบัญชี</a:t>
            </a:r>
          </a:p>
          <a:p>
            <a:pPr algn="ctr" eaLnBrk="1" hangingPunct="1"/>
            <a:r>
              <a:rPr lang="th-TH" sz="6000" b="1">
                <a:solidFill>
                  <a:srgbClr val="000000"/>
                </a:solidFill>
                <a:cs typeface="IrisUPC" pitchFamily="34" charset="-34"/>
              </a:rPr>
              <a:t>ในสมุดบันทึกรายการขั้นต้น</a:t>
            </a:r>
          </a:p>
        </p:txBody>
      </p:sp>
      <p:sp>
        <p:nvSpPr>
          <p:cNvPr id="37891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632B8085-370F-4A75-BF24-0F5C0DF3DE9C}" type="slidenum">
              <a:rPr lang="en-US" smtClean="0"/>
              <a:pPr eaLnBrk="1" hangingPunct="1"/>
              <a:t>24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78825" y="6243638"/>
            <a:ext cx="5857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8D9B72DA-32FE-4E2E-81AC-637CB69BFC6C}" type="slidenum">
              <a:rPr lang="en-US" smtClean="0"/>
              <a:pPr eaLnBrk="1" hangingPunct="1"/>
              <a:t>25</a:t>
            </a:fld>
            <a:endParaRPr lang="th-TH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26375" r="43359" b="24013"/>
          <a:stretch>
            <a:fillRect/>
          </a:stretch>
        </p:blipFill>
        <p:spPr bwMode="auto">
          <a:xfrm>
            <a:off x="179388" y="404813"/>
            <a:ext cx="85947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E46F5784-DF9E-4922-9558-2090DD475BEB}" type="slidenum">
              <a:rPr lang="en-US" smtClean="0"/>
              <a:pPr eaLnBrk="1" hangingPunct="1"/>
              <a:t>26</a:t>
            </a:fld>
            <a:endParaRPr lang="th-TH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26202" r="28334" b="45419"/>
          <a:stretch>
            <a:fillRect/>
          </a:stretch>
        </p:blipFill>
        <p:spPr bwMode="auto">
          <a:xfrm>
            <a:off x="935038" y="260350"/>
            <a:ext cx="7308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34077" r="28334" b="40730"/>
          <a:stretch>
            <a:fillRect/>
          </a:stretch>
        </p:blipFill>
        <p:spPr bwMode="auto">
          <a:xfrm>
            <a:off x="971550" y="3284538"/>
            <a:ext cx="71501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2AB5D02C-912E-4A17-A580-E6D99987DE0D}" type="slidenum">
              <a:rPr lang="en-US" smtClean="0"/>
              <a:pPr eaLnBrk="1" hangingPunct="1"/>
              <a:t>27</a:t>
            </a:fld>
            <a:endParaRPr lang="th-TH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t="28172" r="28334" b="46419"/>
          <a:stretch>
            <a:fillRect/>
          </a:stretch>
        </p:blipFill>
        <p:spPr bwMode="auto">
          <a:xfrm>
            <a:off x="468313" y="404813"/>
            <a:ext cx="78438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B107D5DD-1C02-48F6-977E-8F325F5EB250}" type="slidenum">
              <a:rPr lang="en-US" smtClean="0"/>
              <a:pPr eaLnBrk="1" hangingPunct="1"/>
              <a:t>28</a:t>
            </a:fld>
            <a:endParaRPr lang="th-TH" smtClean="0"/>
          </a:p>
        </p:txBody>
      </p:sp>
      <p:sp>
        <p:nvSpPr>
          <p:cNvPr id="132099" name="TextBox 3"/>
          <p:cNvSpPr txBox="1">
            <a:spLocks noChangeArrowheads="1"/>
          </p:cNvSpPr>
          <p:nvPr/>
        </p:nvSpPr>
        <p:spPr bwMode="auto">
          <a:xfrm>
            <a:off x="2268538" y="2420938"/>
            <a:ext cx="52562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0000" b="1">
                <a:latin typeface="IrisUPC" pitchFamily="34" charset="-34"/>
                <a:cs typeface="IrisUPC" pitchFamily="34" charset="-34"/>
              </a:rPr>
              <a:t>งบทดลอง</a:t>
            </a:r>
            <a:endParaRPr lang="en-US" sz="10000" b="1"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>
          <a:xfrm>
            <a:off x="8243888" y="6243638"/>
            <a:ext cx="7207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AB532622-D2DF-4A7C-AD36-F5C1F84D9B07}" type="slidenum">
              <a:rPr lang="en-US" smtClean="0"/>
              <a:pPr eaLnBrk="1" hangingPunct="1"/>
              <a:t>29</a:t>
            </a:fld>
            <a:endParaRPr lang="th-TH" smtClean="0"/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202" r="54900" b="14735"/>
          <a:stretch>
            <a:fillRect/>
          </a:stretch>
        </p:blipFill>
        <p:spPr bwMode="auto">
          <a:xfrm>
            <a:off x="395288" y="188913"/>
            <a:ext cx="806450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8313" y="465138"/>
            <a:ext cx="2608262" cy="1006475"/>
          </a:xfrm>
          <a:prstGeom prst="rect">
            <a:avLst/>
          </a:prstGeom>
          <a:gradFill rotWithShape="1">
            <a:gsLst>
              <a:gs pos="0">
                <a:srgbClr val="9A529A"/>
              </a:gs>
              <a:gs pos="50000">
                <a:srgbClr val="DD79DD"/>
              </a:gs>
              <a:gs pos="100000">
                <a:srgbClr val="FF91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6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รายการเงิน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3" y="1709738"/>
            <a:ext cx="817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หมายถึง  รายการรับเงิน หรือจ่ายเงิน หรือสิ่งที่มีค่าเป็นเงิน</a:t>
            </a:r>
          </a:p>
          <a:p>
            <a:r>
              <a:rPr lang="th-TH" sz="36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             ซึ่งเกี่ยวข้องกับการดำเนินงานของสหกรณ์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3500438"/>
            <a:ext cx="8064500" cy="24082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48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ประเภทของรายการเงิน</a:t>
            </a:r>
          </a:p>
          <a:p>
            <a:r>
              <a:rPr lang="th-TH" sz="60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5</a:t>
            </a:r>
            <a:r>
              <a:rPr lang="th-TH" sz="44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 ประเภท</a:t>
            </a:r>
            <a:r>
              <a:rPr lang="th-TH" sz="4400" b="1">
                <a:solidFill>
                  <a:schemeClr val="bg2"/>
                </a:solidFill>
                <a:latin typeface="Arial" pitchFamily="34" charset="0"/>
                <a:cs typeface="IrisUPC" pitchFamily="34" charset="-34"/>
              </a:rPr>
              <a:t> </a:t>
            </a:r>
            <a:r>
              <a:rPr lang="th-TH" sz="44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คือ  สินทรัพย์ หนี้สิน  ทุน </a:t>
            </a:r>
          </a:p>
          <a:p>
            <a:r>
              <a:rPr lang="th-TH" sz="4400" b="1">
                <a:solidFill>
                  <a:srgbClr val="000000"/>
                </a:solidFill>
                <a:latin typeface="Arial" pitchFamily="34" charset="0"/>
                <a:cs typeface="IrisUPC" pitchFamily="34" charset="-34"/>
              </a:rPr>
              <a:t>                     รายได้ และค่าใช้จ่าย</a:t>
            </a:r>
          </a:p>
        </p:txBody>
      </p:sp>
      <p:sp>
        <p:nvSpPr>
          <p:cNvPr id="819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1B124338-566F-41D8-BA2A-A7DD7798632D}" type="slidenum">
              <a:rPr lang="en-US" smtClean="0"/>
              <a:pPr eaLnBrk="1" hangingPunct="1"/>
              <a:t>3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76663" y="1693863"/>
            <a:ext cx="49688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เงินสด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เงินฝากธนาคาร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เงินลงทุน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ลูกหนี้เงินให้กู้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ลูกหนี้เช่าซื้อที่ดิน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สินค้าคงเหลือ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วัสดุคงเหลือ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ค่าใช้จ่ายล่วงหน้า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รายได้ค้างรับ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ที่ดิน อาคารและอุปกรณ์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สินทรัพย์ไม่มีตัวตน           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	ฯลฯ</a:t>
            </a:r>
          </a:p>
        </p:txBody>
      </p:sp>
      <p:pic>
        <p:nvPicPr>
          <p:cNvPr id="9219" name="Picture 3" descr="j02054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268413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4313" y="288925"/>
            <a:ext cx="2054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5400" b="1">
                <a:solidFill>
                  <a:srgbClr val="000000"/>
                </a:solidFill>
                <a:cs typeface="IrisUPC" pitchFamily="34" charset="-34"/>
              </a:rPr>
              <a:t>สินทรัพย์</a:t>
            </a:r>
            <a:endParaRPr lang="th-TH" sz="4800" b="1">
              <a:solidFill>
                <a:srgbClr val="000000"/>
              </a:solidFill>
              <a:cs typeface="IrisUPC" pitchFamily="34" charset="-34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11413" y="358775"/>
            <a:ext cx="6481762" cy="12509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800" b="1" dirty="0">
                <a:solidFill>
                  <a:srgbClr val="000000"/>
                </a:solidFill>
                <a:cs typeface="IrisUPC" pitchFamily="34" charset="-34"/>
              </a:rPr>
              <a:t>สิ่งที่มีค่าเป็นตัวเงินทั้งที่มีตัวตนและไม่มีตัวตนซึ่งสหกรณ์เป็นเจ้าของ</a:t>
            </a:r>
          </a:p>
        </p:txBody>
      </p:sp>
      <p:sp>
        <p:nvSpPr>
          <p:cNvPr id="9222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C537B764-3962-4B49-B576-5848427CC429}" type="slidenum">
              <a:rPr lang="en-US" smtClean="0"/>
              <a:pPr eaLnBrk="1" hangingPunct="1"/>
              <a:t>4</a:t>
            </a:fld>
            <a:endParaRPr lang="th-TH" smtClean="0"/>
          </a:p>
        </p:txBody>
      </p:sp>
      <p:sp>
        <p:nvSpPr>
          <p:cNvPr id="2" name="Left Brace 1"/>
          <p:cNvSpPr/>
          <p:nvPr/>
        </p:nvSpPr>
        <p:spPr>
          <a:xfrm>
            <a:off x="3514490" y="1916832"/>
            <a:ext cx="216371" cy="3312368"/>
          </a:xfrm>
          <a:prstGeom prst="leftBrace">
            <a:avLst>
              <a:gd name="adj1" fmla="val 23761"/>
              <a:gd name="adj2" fmla="val 50000"/>
            </a:avLst>
          </a:prstGeom>
          <a:noFill/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eft Brace 7"/>
          <p:cNvSpPr/>
          <p:nvPr/>
        </p:nvSpPr>
        <p:spPr>
          <a:xfrm>
            <a:off x="3595453" y="5589240"/>
            <a:ext cx="216371" cy="576064"/>
          </a:xfrm>
          <a:prstGeom prst="leftBrace">
            <a:avLst>
              <a:gd name="adj1" fmla="val 23761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34170" y="3325589"/>
            <a:ext cx="2880320" cy="494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</a:rPr>
              <a:t>สินทรัพย์หมุนเวียน</a:t>
            </a:r>
            <a:endParaRPr lang="th-TH" sz="3600" b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170" y="5629845"/>
            <a:ext cx="2880320" cy="494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rgbClr val="FF0000"/>
                </a:solidFill>
              </a:rPr>
              <a:t>สินทรัพย์ไม่หมุนเวียน</a:t>
            </a:r>
            <a:endParaRPr lang="th-TH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1007" y="2420888"/>
            <a:ext cx="63579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4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เงินเบิกเกินบัญชี</a:t>
            </a: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ธนาคาร</a:t>
            </a:r>
          </a:p>
          <a:p>
            <a:pPr>
              <a:lnSpc>
                <a:spcPct val="80000"/>
              </a:lnSpc>
            </a:pP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เงินรับฝาก</a:t>
            </a:r>
          </a:p>
          <a:p>
            <a:pPr>
              <a:lnSpc>
                <a:spcPct val="80000"/>
              </a:lnSpc>
            </a:pP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ค่าบำรุงสันนิบาตสหกรณ์แห่งประเทศไทยค้างจ่าย</a:t>
            </a:r>
          </a:p>
          <a:p>
            <a:pPr>
              <a:lnSpc>
                <a:spcPct val="80000"/>
              </a:lnSpc>
            </a:pP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รายได้รับล่วงหน้า</a:t>
            </a:r>
          </a:p>
          <a:p>
            <a:pPr>
              <a:lnSpc>
                <a:spcPct val="80000"/>
              </a:lnSpc>
            </a:pP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ค่าใช้จ่ายค้างจ่าย</a:t>
            </a:r>
          </a:p>
          <a:p>
            <a:pPr>
              <a:lnSpc>
                <a:spcPct val="80000"/>
              </a:lnSpc>
            </a:pP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เจ้าหนี้</a:t>
            </a:r>
            <a:r>
              <a:rPr lang="th-TH" sz="34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เงินกู้</a:t>
            </a:r>
          </a:p>
          <a:p>
            <a:pPr>
              <a:lnSpc>
                <a:spcPct val="80000"/>
              </a:lnSpc>
            </a:pPr>
            <a:r>
              <a:rPr lang="th-TH" sz="34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เจ้าหนี้ค่าซื้อ</a:t>
            </a: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ที่ดิน</a:t>
            </a:r>
          </a:p>
          <a:p>
            <a:pPr>
              <a:lnSpc>
                <a:spcPct val="80000"/>
              </a:lnSpc>
            </a:pP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สำรองบำเหน็จเจ้าหน้าที่</a:t>
            </a:r>
          </a:p>
          <a:p>
            <a:pPr>
              <a:lnSpc>
                <a:spcPct val="80000"/>
              </a:lnSpc>
            </a:pP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เงินรับบริจาคเพื่อ...</a:t>
            </a:r>
            <a:endParaRPr lang="th-TH" sz="3400" b="1" dirty="0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34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ฯลฯ</a:t>
            </a:r>
            <a:endParaRPr lang="th-TH" sz="3400" b="1" dirty="0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6700" y="404664"/>
            <a:ext cx="187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5400" b="1" dirty="0">
                <a:solidFill>
                  <a:srgbClr val="000000"/>
                </a:solidFill>
                <a:cs typeface="IrisUPC" pitchFamily="34" charset="-34"/>
              </a:rPr>
              <a:t>หนี้สิน</a:t>
            </a:r>
            <a:endParaRPr lang="th-TH" sz="4800" b="1" dirty="0">
              <a:solidFill>
                <a:srgbClr val="000000"/>
              </a:solidFill>
              <a:cs typeface="IrisUPC" pitchFamily="34" charset="-34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81251" y="234156"/>
            <a:ext cx="6481762" cy="18303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800" b="1">
                <a:solidFill>
                  <a:srgbClr val="000000"/>
                </a:solidFill>
                <a:cs typeface="IrisUPC" pitchFamily="34" charset="-34"/>
              </a:rPr>
              <a:t>ภาระผูกพันที่สหกรณ์มีต่อบุคคลภายนอก</a:t>
            </a:r>
          </a:p>
          <a:p>
            <a:pPr>
              <a:defRPr/>
            </a:pPr>
            <a:r>
              <a:rPr lang="th-TH" sz="3800" b="1">
                <a:solidFill>
                  <a:srgbClr val="000000"/>
                </a:solidFill>
                <a:cs typeface="IrisUPC" pitchFamily="34" charset="-34"/>
              </a:rPr>
              <a:t>คือ เจ้าหนี้อันเกิดจากการกู้ยืม หรือกรณีอื่นๆ</a:t>
            </a:r>
          </a:p>
          <a:p>
            <a:pPr>
              <a:defRPr/>
            </a:pPr>
            <a:r>
              <a:rPr lang="th-TH" sz="3800" b="1">
                <a:solidFill>
                  <a:srgbClr val="000000"/>
                </a:solidFill>
                <a:cs typeface="IrisUPC" pitchFamily="34" charset="-34"/>
              </a:rPr>
              <a:t>ซึ่งต้องชำระคืนในภายหน้า </a:t>
            </a:r>
          </a:p>
        </p:txBody>
      </p:sp>
      <p:pic>
        <p:nvPicPr>
          <p:cNvPr id="10245" name="Picture 5" descr="j02165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" y="1319064"/>
            <a:ext cx="11668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6A29C0B4-B9C0-480C-B8BA-8901DB674512}" type="slidenum">
              <a:rPr lang="en-US" smtClean="0"/>
              <a:pPr eaLnBrk="1" hangingPunct="1"/>
              <a:t>5</a:t>
            </a:fld>
            <a:endParaRPr lang="th-TH" smtClean="0"/>
          </a:p>
        </p:txBody>
      </p:sp>
      <p:sp>
        <p:nvSpPr>
          <p:cNvPr id="7" name="Left Brace 6"/>
          <p:cNvSpPr/>
          <p:nvPr/>
        </p:nvSpPr>
        <p:spPr>
          <a:xfrm>
            <a:off x="2328628" y="2636912"/>
            <a:ext cx="172379" cy="2016224"/>
          </a:xfrm>
          <a:prstGeom prst="leftBrace">
            <a:avLst>
              <a:gd name="adj1" fmla="val 23761"/>
              <a:gd name="adj2" fmla="val 50000"/>
            </a:avLst>
          </a:prstGeom>
          <a:noFill/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75444" y="3397597"/>
            <a:ext cx="2325563" cy="494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33CC"/>
                </a:solidFill>
              </a:rPr>
              <a:t>หนี้สินหมุนเวียน</a:t>
            </a:r>
            <a:endParaRPr lang="th-TH" sz="3200" b="1" dirty="0">
              <a:solidFill>
                <a:srgbClr val="0033CC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344032" y="4684784"/>
            <a:ext cx="172379" cy="1255539"/>
          </a:xfrm>
          <a:prstGeom prst="leftBrace">
            <a:avLst>
              <a:gd name="adj1" fmla="val 23761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89254" y="5065126"/>
            <a:ext cx="2325563" cy="494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หนี้สินไม่หมุนเวียน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06800" y="2430463"/>
            <a:ext cx="54038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ทุนเรือนหุ้น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ทุนสำรอง</a:t>
            </a:r>
          </a:p>
          <a:p>
            <a:pPr>
              <a:lnSpc>
                <a:spcPct val="80000"/>
              </a:lnSpc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ทุนสะสมตามข้อบังคับ ระเบียบและอื่นๆ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ขาดทุนสะสม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กำไรสุทธิ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ขาดทุนสุทธิ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     ฯลฯ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03225" y="558800"/>
            <a:ext cx="187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5400" b="1">
                <a:solidFill>
                  <a:srgbClr val="000000"/>
                </a:solidFill>
                <a:cs typeface="IrisUPC" pitchFamily="34" charset="-34"/>
              </a:rPr>
              <a:t>ทุน</a:t>
            </a:r>
            <a:endParaRPr lang="th-TH" sz="4800" b="1">
              <a:solidFill>
                <a:srgbClr val="000000"/>
              </a:solidFill>
              <a:cs typeface="IrisUPC" pitchFamily="34" charset="-34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24075" y="669925"/>
            <a:ext cx="6553200" cy="12509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800" b="1">
                <a:solidFill>
                  <a:srgbClr val="000000"/>
                </a:solidFill>
                <a:cs typeface="IrisUPC" pitchFamily="34" charset="-34"/>
              </a:rPr>
              <a:t>ส่วนที่สมาชิก หรือสหกรณ์เป็นเจ้าของ</a:t>
            </a:r>
          </a:p>
          <a:p>
            <a:pPr>
              <a:defRPr/>
            </a:pPr>
            <a:r>
              <a:rPr lang="th-TH" sz="3800" b="1">
                <a:solidFill>
                  <a:srgbClr val="000000"/>
                </a:solidFill>
                <a:cs typeface="IrisUPC" pitchFamily="34" charset="-34"/>
              </a:rPr>
              <a:t>หลังจากนำสินทรัพย์ทั้งสิ้น หักด้วยหนี้สินแล้ว</a:t>
            </a:r>
          </a:p>
        </p:txBody>
      </p:sp>
      <p:pic>
        <p:nvPicPr>
          <p:cNvPr id="11269" name="Picture 5" descr="j02333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119221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1CD8027E-B96F-43D3-B33A-C29E2D4BDC28}" type="slidenum">
              <a:rPr lang="en-US" smtClean="0"/>
              <a:pPr eaLnBrk="1" hangingPunct="1"/>
              <a:t>6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20763" y="1582738"/>
          <a:ext cx="1092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3" imgW="1895400" imgH="2600280" progId="">
                  <p:embed/>
                </p:oleObj>
              </mc:Choice>
              <mc:Fallback>
                <p:oleObj name="Clip" r:id="rId3" imgW="1895400" imgH="2600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582738"/>
                        <a:ext cx="1092200" cy="1498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484438" y="560388"/>
            <a:ext cx="6016625" cy="12509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800" b="1" dirty="0">
                <a:solidFill>
                  <a:srgbClr val="000000"/>
                </a:solidFill>
                <a:cs typeface="IrisUPC" pitchFamily="34" charset="-34"/>
              </a:rPr>
              <a:t>ผลตอบแทนที่ได้รับจากการดำเนินธุรกิจ   การลงทุน และรายได้อื่น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210050" y="1954213"/>
            <a:ext cx="47831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ดอกเบี้ยรับจากเงินให้กู้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ขายเช่าซื้อที่ดิน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ดอกผลเช่าซื้อที่ดิน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รายได้ค่าเช่าที่ดิน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ดอกเบี้ยเงินฝากธนาคาร/สหกรณ์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ค่าธรรมเนียมแรกเข้า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ผลตอบแทนการลงทุน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รายได้เบ็ดเตล็ด</a:t>
            </a:r>
          </a:p>
          <a:p>
            <a:r>
              <a:rPr lang="th-TH" sz="3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        ฯลฯ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66738" y="455613"/>
            <a:ext cx="187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5400" b="1">
                <a:solidFill>
                  <a:srgbClr val="000000"/>
                </a:solidFill>
                <a:cs typeface="IrisUPC" pitchFamily="34" charset="-34"/>
              </a:rPr>
              <a:t>รายได้</a:t>
            </a:r>
            <a:endParaRPr lang="th-TH" sz="4800" b="1">
              <a:solidFill>
                <a:srgbClr val="000000"/>
              </a:solidFill>
              <a:cs typeface="IrisUPC" pitchFamily="34" charset="-34"/>
            </a:endParaRPr>
          </a:p>
        </p:txBody>
      </p:sp>
      <p:sp>
        <p:nvSpPr>
          <p:cNvPr id="1030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2EB2A21D-013A-48DE-92D6-F7BB30343703}" type="slidenum">
              <a:rPr lang="en-US" smtClean="0"/>
              <a:pPr eaLnBrk="1" hangingPunct="1"/>
              <a:t>7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976688" y="1806575"/>
            <a:ext cx="4800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ดอกเบี้ยจ่ายเงินกู้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ซื้อที่ดิน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ค่าใช้จ่ายในการติดตามหนี้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ค่าใช้จ่ายในการขาย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เงินเดือนและค่าจ้าง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ดอกเบี้ยจ่ายเงินรับฝาก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ค่าเบี้ยประชุม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ค่าเบี้ยเลี้ยงพาหนะ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ค่าเครื่องเขียนแบบพิมพ์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ค่าเสื่อมราคาสินทรัพย์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หนี้สงสัยจะสูญ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ค่าใช้จ่ายเบ็ดเตล็ด        ฯลฯ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00113" y="1476375"/>
          <a:ext cx="1193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3" imgW="2181240" imgH="2600280" progId="">
                  <p:embed/>
                </p:oleObj>
              </mc:Choice>
              <mc:Fallback>
                <p:oleObj name="Clip" r:id="rId3" imgW="2181240" imgH="2600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76375"/>
                        <a:ext cx="11938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27313" y="404813"/>
            <a:ext cx="5802312" cy="12509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800" b="1" dirty="0">
                <a:solidFill>
                  <a:srgbClr val="000000"/>
                </a:solidFill>
                <a:cs typeface="IrisUPC" pitchFamily="34" charset="-34"/>
              </a:rPr>
              <a:t>ต้นทุนของสินค้า หรือบริการที่ใช้จ่ายไป    เพื่อก่อให้เกิดรายได้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4475" y="571500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5400" b="1">
                <a:solidFill>
                  <a:srgbClr val="000000"/>
                </a:solidFill>
                <a:cs typeface="IrisUPC" pitchFamily="34" charset="-34"/>
              </a:rPr>
              <a:t>ค่าใช้จ่าย</a:t>
            </a:r>
            <a:endParaRPr lang="th-TH" sz="4800" b="1">
              <a:solidFill>
                <a:srgbClr val="000000"/>
              </a:solidFill>
              <a:cs typeface="IrisUPC" pitchFamily="34" charset="-34"/>
            </a:endParaRPr>
          </a:p>
        </p:txBody>
      </p:sp>
      <p:sp>
        <p:nvSpPr>
          <p:cNvPr id="205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8C973479-FD9D-42AB-AA4B-A8DCB726C7C0}" type="slidenum">
              <a:rPr lang="en-US" smtClean="0"/>
              <a:pPr eaLnBrk="1" hangingPunct="1"/>
              <a:t>8</a:t>
            </a:fld>
            <a:endParaRPr lang="th-TH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7034212" cy="10064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6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สินทรัพย์	</a:t>
            </a:r>
            <a:r>
              <a:rPr lang="en-US" sz="6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=</a:t>
            </a:r>
            <a:r>
              <a:rPr lang="th-TH" sz="60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	หนี้สิน	+  ทุน</a:t>
            </a:r>
          </a:p>
        </p:txBody>
      </p:sp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5000625" y="4602163"/>
            <a:ext cx="3876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800" b="1">
                <a:latin typeface="Angsana New" pitchFamily="18" charset="-34"/>
              </a:rPr>
              <a:t>   </a:t>
            </a:r>
            <a:r>
              <a:rPr lang="th-TH" sz="48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ทุน  เพิ่มขึ้น / ลดลง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8625" y="4506913"/>
            <a:ext cx="39782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r>
              <a:rPr lang="th-TH" sz="4800" b="1">
                <a:latin typeface="Angsana New" pitchFamily="18" charset="-34"/>
              </a:rPr>
              <a:t> </a:t>
            </a:r>
            <a:r>
              <a:rPr lang="th-TH" sz="48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กำไร (ขาดทุน) สุทธิ  </a:t>
            </a:r>
          </a:p>
          <a:p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( รายได้  -  ค่าใช้จ่าย</a:t>
            </a:r>
            <a:r>
              <a:rPr lang="th-TH" sz="4400" b="1">
                <a:solidFill>
                  <a:srgbClr val="000000"/>
                </a:solidFill>
                <a:latin typeface="Angsana New" pitchFamily="18" charset="-34"/>
              </a:rPr>
              <a:t> )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10800000">
            <a:off x="4429125" y="4673600"/>
            <a:ext cx="741363" cy="720725"/>
          </a:xfrm>
          <a:prstGeom prst="leftArrow">
            <a:avLst>
              <a:gd name="adj1" fmla="val 45370"/>
              <a:gd name="adj2" fmla="val 6643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976902" name="Text Box 6"/>
          <p:cNvSpPr txBox="1">
            <a:spLocks noChangeArrowheads="1"/>
          </p:cNvSpPr>
          <p:nvPr/>
        </p:nvSpPr>
        <p:spPr bwMode="auto">
          <a:xfrm>
            <a:off x="4714875" y="3605213"/>
            <a:ext cx="4071938" cy="830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4800" b="1" dirty="0">
                <a:latin typeface="Angsana New" pitchFamily="18" charset="-34"/>
              </a:rPr>
              <a:t> </a:t>
            </a: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กำไร (ขาดทุน) สุทธิ</a:t>
            </a:r>
            <a:endParaRPr lang="th-TH" sz="4400" b="1" dirty="0">
              <a:solidFill>
                <a:srgbClr val="000000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12295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A088A63A-E0AE-472D-B1D5-388FEDB3A0ED}" type="slidenum">
              <a:rPr lang="en-US" smtClean="0"/>
              <a:pPr eaLnBrk="1" hangingPunct="1"/>
              <a:t>9</a:t>
            </a:fld>
            <a:endParaRPr lang="th-TH" smtClean="0"/>
          </a:p>
        </p:txBody>
      </p:sp>
      <p:sp>
        <p:nvSpPr>
          <p:cNvPr id="9" name="บวก 8"/>
          <p:cNvSpPr/>
          <p:nvPr/>
        </p:nvSpPr>
        <p:spPr>
          <a:xfrm>
            <a:off x="7215188" y="2863850"/>
            <a:ext cx="928687" cy="785813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0063" y="500063"/>
            <a:ext cx="2860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000000"/>
                </a:solidFill>
                <a:latin typeface="Angsana New" pitchFamily="18" charset="-34"/>
                <a:cs typeface="IrisUPC" pitchFamily="34" charset="-34"/>
              </a:rPr>
              <a:t>สมการบัญชี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8" grpId="0" animBg="1" autoUpdateAnimBg="0"/>
      <p:bldP spid="976899" grpId="0" autoUpdateAnimBg="0"/>
      <p:bldP spid="976902" grpId="0" animBg="1" autoUpdateAnimBg="0"/>
      <p:bldP spid="10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7960</TotalTime>
  <Words>899</Words>
  <Application>Microsoft Office PowerPoint</Application>
  <PresentationFormat>On-screen Show (4:3)</PresentationFormat>
  <Paragraphs>218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Balloons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prasopsri</dc:creator>
  <cp:lastModifiedBy>User</cp:lastModifiedBy>
  <cp:revision>976</cp:revision>
  <cp:lastPrinted>2018-06-12T16:10:38Z</cp:lastPrinted>
  <dcterms:created xsi:type="dcterms:W3CDTF">2004-11-19T00:35:14Z</dcterms:created>
  <dcterms:modified xsi:type="dcterms:W3CDTF">2018-06-12T16:12:16Z</dcterms:modified>
</cp:coreProperties>
</file>